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amu.wiki/w/%ED%98%84%EB%8C%80%EC%9C%84%EC%95%84" TargetMode="External"/><Relationship Id="rId3" Type="http://schemas.openxmlformats.org/officeDocument/2006/relationships/hyperlink" Target="https://namu.wiki/w/%ED%98%84%EB%8C%80%EB%A1%9C%ED%85%9C" TargetMode="External"/><Relationship Id="rId4" Type="http://schemas.openxmlformats.org/officeDocument/2006/relationships/hyperlink" Target="https://namu.wiki/w/%ED%98%84%EB%8C%80%EB%B9%84%EC%95%A4%EC%A7%80%EC%8A%A4%ED%8B%B8" TargetMode="External"/><Relationship Id="rId9" Type="http://schemas.openxmlformats.org/officeDocument/2006/relationships/hyperlink" Target="https://namu.wiki/w/%ED%9A%A8%EC%84%B1%EC%A4%91%EA%B3%B5%EC%97%85" TargetMode="External"/><Relationship Id="rId5" Type="http://schemas.openxmlformats.org/officeDocument/2006/relationships/hyperlink" Target="https://namu.wiki/w/LG%EC%A0%84%EC%9E%90" TargetMode="External"/><Relationship Id="rId6" Type="http://schemas.openxmlformats.org/officeDocument/2006/relationships/hyperlink" Target="https://namu.wiki/w/%ED%95%9C%ED%99%94%EC%97%90%EC%96%B4%EB%A1%9C%EC%8A%A4%ED%8E%98%EC%9D%B4%EC%8A%A4" TargetMode="External"/><Relationship Id="rId7" Type="http://schemas.openxmlformats.org/officeDocument/2006/relationships/hyperlink" Target="https://namu.wiki/w/%EB%91%90%EC%82%B0%EC%A4%91%EA%B3%B5%EC%97%85" TargetMode="External"/><Relationship Id="rId8" Type="http://schemas.openxmlformats.org/officeDocument/2006/relationships/hyperlink" Target="https://namu.wiki/w/%EB%91%90%EC%82%B0%EC%9D%B8%ED%94%84%EB%9D%BC%EC%BD%94%EC%96%B4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50cfcc5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c50cfcc58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e3d7a285f6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e3d7a285f6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e3e62d23c2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e3e62d23c2_4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d7a285f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e3d7a285f6_3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e3d7a285f6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스케일</a:t>
            </a:r>
            <a:r>
              <a:rPr lang="en"/>
              <a:t>바 설명하기 - 초록색일수록 버거지수 높음, 붉은 색일수록 버거지수 낮음, 인구소멸 지역 간단히</a:t>
            </a:r>
            <a:endParaRPr/>
          </a:p>
        </p:txBody>
      </p:sp>
      <p:sp>
        <p:nvSpPr>
          <p:cNvPr id="294" name="Google Shape;294;ge3d7a285f6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e3d7074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e3d7074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</a:t>
            </a:r>
            <a:r>
              <a:rPr lang="en"/>
              <a:t>당 지역내총생산과 지역총소득에서는 상관관계 낮음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1인당 개인소득과 민간소비, 인구, 인구밀도에서는 어느 정도의 상관관계 존재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시군구를 통해서도 확인해보자 (다음 슬라이드로)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3d707470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e3d707470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시군구</a:t>
            </a:r>
            <a:r>
              <a:rPr lang="en"/>
              <a:t>별  </a:t>
            </a:r>
            <a:r>
              <a:rPr lang="en"/>
              <a:t>인구수</a:t>
            </a:r>
            <a:r>
              <a:rPr lang="en"/>
              <a:t>와 인구밀도에서 어느 정도의 상관관계를 기대했지만, 그렇게 보이지는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6년전과 비교하였을 때 수치적으로 낮아진 것을 확인할 수 있음 (0.615 → 0.6)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6년 전과 어떤 변화가 있었던 것일까? 브랜드별 매장수 확인 (다음 슬라이드로)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3d7a285f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과거 두산이 운영하던 유산 때문인지?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28" name="Google Shape;328;ge3d7a285f6_5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3d707470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링크 기사 내용 : “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주요 상권 이외의 지역에서도 드라이브스루 매장과 배달 서비스를 계속 확대해 고객 편의성과 접근성을 높임" → 버거지수 분포의 변화가 있을 수 있음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6년전 - 버거킹: 194, KFC : 188,  맥도날드: 402, 롯데리아:1292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현재(2021,07.06)  - 버거킹: 410, KFC: 187, 맥도날드: 405, 롯데리아 :1294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e3d707470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3d70747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6년전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버거킹: 194 KFC : 188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Mcdonalds</a:t>
            </a:r>
            <a:r>
              <a:rPr lang="en" sz="1200">
                <a:solidFill>
                  <a:schemeClr val="dk1"/>
                </a:solidFill>
              </a:rPr>
              <a:t> : 402 롯데리아:1292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현재(2021,07.06)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버거킹: 410 KFC: 187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Mcdonalds</a:t>
            </a:r>
            <a:r>
              <a:rPr lang="en" sz="1200">
                <a:solidFill>
                  <a:schemeClr val="dk1"/>
                </a:solidFill>
              </a:rPr>
              <a:t>: 405 롯데리아 :1294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KFC :버거킹 = 74.1   (6년전 79.4)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맥도날드: 버거킹 = 83.2 (6년전 66.6)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맥도날드 : KFC =74.4(6년전 75.7)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 : 버거킹 = 78.7 (6년전 50.2)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 : KFC = 56.6 (6년전 61.8)  롯데리아 : 맥도날드 =75(6년전 78.9)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롯데리아와 KFC를 제외하고는 매장간 연관성이 높게 나오는데,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타 브랜드는 6년전과 매장수가 별 차이가 없지만 버거킹이 가맹사업을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적극적으로 추진하면서 나타난 현상으로 보임.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버거킹의 수가 늘어나면서 버거킹이 롯데리아와 맥도날드처럼 비교적 인구밀도가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적은 곳에도 진출한 것으로 보이고, 그 때문에 상당히 유사한 관계가 있는것으로 나타남.</a:t>
            </a:r>
            <a:endParaRPr/>
          </a:p>
        </p:txBody>
      </p:sp>
      <p:sp>
        <p:nvSpPr>
          <p:cNvPr id="355" name="Google Shape;355;ge3d7074706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e2b0b02fa7_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e2b0b02fa7_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50cfcc5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c50cfcc58_2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e3d707470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e3d70747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경상남</a:t>
            </a:r>
            <a:r>
              <a:rPr lang="en"/>
              <a:t>도 창원시에 대한 해석 (slack 참고)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" sz="1150">
                <a:solidFill>
                  <a:schemeClr val="dk1"/>
                </a:solidFill>
              </a:rPr>
              <a:t>현대자동차그룹계열사들(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현대위아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현대로템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현대비앤지스틸</a:t>
            </a:r>
            <a:r>
              <a:rPr lang="en" sz="1150">
                <a:solidFill>
                  <a:schemeClr val="dk1"/>
                </a:solidFill>
              </a:rPr>
              <a:t>),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LG전자</a:t>
            </a:r>
            <a:r>
              <a:rPr lang="en" sz="1150">
                <a:solidFill>
                  <a:schemeClr val="dk1"/>
                </a:solidFill>
              </a:rPr>
              <a:t>,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한화에어로스페이스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두산중공업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두산인프라코어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효성중공업</a:t>
            </a:r>
            <a:r>
              <a:rPr lang="en" sz="1150">
                <a:solidFill>
                  <a:schemeClr val="dk1"/>
                </a:solidFill>
              </a:rPr>
              <a:t> 처럼 생산직 일자리가 많았어서 인구도 많고 버거매장도 다 많은거였더라고요. </a:t>
            </a:r>
            <a:endParaRPr sz="1150">
              <a:solidFill>
                <a:schemeClr val="dk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" sz="1150">
                <a:solidFill>
                  <a:schemeClr val="dk1"/>
                </a:solidFill>
              </a:rPr>
              <a:t>그리고 최근에 주변 신도시들이 개발되면서 인구가 빠지는데, 생산직이 자동화 때문에 많이 대체되면서 주중에 다니는 사람들도 적다보니 버거킹이랑 맥도날드는 빨리 줄어들었고 kfc는 잠깐 들어왔다 나가고 그러면서 롯데리아가 상대적으로 덜 줄어들어서 버거지수 낮게 형성된거 같아요!!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e3d707470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e3d707470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e3d707470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e3d707470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e3d707470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e3d707470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e3d7a285f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e3d7a285f6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2b0b02fa7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e2b0b02fa7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서울 서초구, 강남구,중구, 종로구는 인구밀도에 비해 버거지수 높은 곳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경기도 수원,용인, 고양, 경남 창원은 인구밀도에 비해 버거지수 낮은 곳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경남 창원은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현대자동차그룹계열사들(현대위아, 현대로템, 현대비앤지스틸), LG전자, 두산인프라코어, 한화에어로스페이스, 효성중공업 같이 2차 산업에 종사하시는 생산직 일자리가 많아 인구도 많고 버거매장수도 모든 매장이 많았다.  그러나 최근에 주변 신도시들이 개발되면서 인구가 빠지는데</a:t>
            </a:r>
            <a:r>
              <a:rPr lang="en" sz="1000">
                <a:solidFill>
                  <a:srgbClr val="3F3F3F"/>
                </a:solidFill>
                <a:highlight>
                  <a:schemeClr val="lt1"/>
                </a:highlight>
              </a:rPr>
              <a:t>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생산 직종의 자동화 때문에 인력이 많이 대체되면서 주중에 다니는 사람들도 줄어들어 버거킹이랑 맥도날드의 매장수는 빨리 줄어들었고, KFC 매장들은 잠깐 입점했다 나갔고, 그러면서</a:t>
            </a:r>
            <a:r>
              <a:rPr lang="en" sz="1000">
                <a:solidFill>
                  <a:srgbClr val="3F3F3F"/>
                </a:solidFill>
                <a:highlight>
                  <a:schemeClr val="lt1"/>
                </a:highlight>
              </a:rPr>
              <a:t>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롯데리아 매장수가 상대적으로 덜 줄어들어  버거지수가 낮게 형성되었다. 따라서, 이후에는 버거지수가  원점으로 수렴할 것으로 보이며, 현재 상태를 outlier로 판단 할 수 있음.</a:t>
            </a:r>
            <a:endParaRPr sz="100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★"/>
            </a:pPr>
            <a:r>
              <a:rPr lang="en" sz="1000">
                <a:solidFill>
                  <a:schemeClr val="dk1"/>
                </a:solidFill>
              </a:rPr>
              <a:t>버거지수가 처음 생각했던 인구밀도 관련 경제지표보다는 유동인구 관련 경제지표와 더 관련있다고 판단함.</a:t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e3d707470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e3d707470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2b0b02fa7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ge2b0b02fa7_8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3d7a285f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3d7a285f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d7a285f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3d7a285f6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50cfcc58_2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경제지표로서</a:t>
            </a:r>
            <a:r>
              <a:rPr lang="en"/>
              <a:t>의 버거지수와 우리가 다루고자 하는 버거지수가 차이가 있다는 점을 강조했으면 좋겠다!</a:t>
            </a:r>
            <a:endParaRPr/>
          </a:p>
        </p:txBody>
      </p:sp>
      <p:sp>
        <p:nvSpPr>
          <p:cNvPr id="157" name="Google Shape;157;g1c50cfcc58_2_6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3d5fd1e4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e3d5fd1e43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d7a285f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3d7a285f6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50cfcc58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위</a:t>
            </a:r>
            <a:r>
              <a:rPr lang="en"/>
              <a:t>치 정보 예시들기 예) 성수역 1번 출구 앞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롯데리아 홈페이지 차단 urllib → request + 헤더 사용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수집 데이터 예시</a:t>
            </a:r>
            <a:endParaRPr/>
          </a:p>
        </p:txBody>
      </p:sp>
      <p:sp>
        <p:nvSpPr>
          <p:cNvPr id="192" name="Google Shape;192;g1c50cfcc58_2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e3d7a285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e3d7a285f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3d7a285f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e3d7a285f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3497075" y="1569375"/>
            <a:ext cx="38697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3497075" y="2794800"/>
            <a:ext cx="3841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2542">
            <a:off x="830525" y="2541700"/>
            <a:ext cx="2553999" cy="25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rgbClr val="FD290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14533" y="3350877"/>
            <a:ext cx="909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0" y="3945670"/>
            <a:ext cx="9108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1"/>
          <p:cNvSpPr/>
          <p:nvPr>
            <p:ph idx="3" type="pic"/>
          </p:nvPr>
        </p:nvSpPr>
        <p:spPr>
          <a:xfrm>
            <a:off x="3869922" y="1869672"/>
            <a:ext cx="1404300" cy="1404300"/>
          </a:xfrm>
          <a:prstGeom prst="ellipse">
            <a:avLst/>
          </a:prstGeom>
          <a:solidFill>
            <a:schemeClr val="lt1"/>
          </a:solidFill>
          <a:ln cap="flat" cmpd="sng" w="889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rgbClr val="FDDD0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3995738" y="243024"/>
            <a:ext cx="3672600" cy="15366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0" y="0"/>
            <a:ext cx="3995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s and Contents Layout">
  <p:cSld name="10_Images and Contents Layout">
    <p:bg>
      <p:bgPr>
        <a:solidFill>
          <a:srgbClr val="FD290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7512" y="411510"/>
            <a:ext cx="3800100" cy="20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>
            <p:ph idx="2" type="pic"/>
          </p:nvPr>
        </p:nvSpPr>
        <p:spPr>
          <a:xfrm>
            <a:off x="5306628" y="546615"/>
            <a:ext cx="2522100" cy="164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7512" y="2643758"/>
            <a:ext cx="3800100" cy="20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>
            <p:ph idx="3" type="pic"/>
          </p:nvPr>
        </p:nvSpPr>
        <p:spPr>
          <a:xfrm>
            <a:off x="5306628" y="2778863"/>
            <a:ext cx="2522100" cy="164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74" name="Google Shape;74;p14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>
            <p:ph idx="2" type="pic"/>
          </p:nvPr>
        </p:nvSpPr>
        <p:spPr>
          <a:xfrm>
            <a:off x="2830160" y="1437038"/>
            <a:ext cx="3254100" cy="1899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22171" y="100325"/>
            <a:ext cx="908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650" y="730949"/>
            <a:ext cx="9100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>
            <p:ph idx="2" type="pic"/>
          </p:nvPr>
        </p:nvSpPr>
        <p:spPr>
          <a:xfrm>
            <a:off x="-1" y="0"/>
            <a:ext cx="4536000" cy="295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/>
          <p:nvPr>
            <p:ph idx="3" type="pic"/>
          </p:nvPr>
        </p:nvSpPr>
        <p:spPr>
          <a:xfrm>
            <a:off x="4608000" y="0"/>
            <a:ext cx="4536000" cy="295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>
            <a:off x="0" y="3003550"/>
            <a:ext cx="9144000" cy="21399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bg>
      <p:bgPr>
        <a:solidFill>
          <a:srgbClr val="FD290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PNG이미지\핸드폰2.png" id="84" name="Google Shape;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6176" y="1361102"/>
            <a:ext cx="2808300" cy="3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>
            <p:ph idx="2" type="pic"/>
          </p:nvPr>
        </p:nvSpPr>
        <p:spPr>
          <a:xfrm>
            <a:off x="6840823" y="1499618"/>
            <a:ext cx="1619700" cy="2501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6"/>
          <p:cNvSpPr/>
          <p:nvPr>
            <p:ph idx="3" type="pic"/>
          </p:nvPr>
        </p:nvSpPr>
        <p:spPr>
          <a:xfrm>
            <a:off x="5688695" y="1783624"/>
            <a:ext cx="1619700" cy="250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14533" y="100325"/>
            <a:ext cx="909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0" y="730949"/>
            <a:ext cx="910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bg>
      <p:bgPr>
        <a:solidFill>
          <a:srgbClr val="FD290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>
            <p:ph idx="2" type="pic"/>
          </p:nvPr>
        </p:nvSpPr>
        <p:spPr>
          <a:xfrm>
            <a:off x="0" y="0"/>
            <a:ext cx="5796000" cy="171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7"/>
          <p:cNvSpPr/>
          <p:nvPr>
            <p:ph idx="3" type="pic"/>
          </p:nvPr>
        </p:nvSpPr>
        <p:spPr>
          <a:xfrm>
            <a:off x="0" y="1711656"/>
            <a:ext cx="5040000" cy="171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7"/>
          <p:cNvSpPr/>
          <p:nvPr>
            <p:ph idx="4" type="pic"/>
          </p:nvPr>
        </p:nvSpPr>
        <p:spPr>
          <a:xfrm>
            <a:off x="0" y="3423312"/>
            <a:ext cx="4320000" cy="1720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bg>
      <p:bgPr>
        <a:solidFill>
          <a:srgbClr val="FD290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>
            <p:ph idx="2" type="pic"/>
          </p:nvPr>
        </p:nvSpPr>
        <p:spPr>
          <a:xfrm>
            <a:off x="6732239" y="0"/>
            <a:ext cx="241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8"/>
          <p:cNvSpPr/>
          <p:nvPr>
            <p:ph idx="3" type="pic"/>
          </p:nvPr>
        </p:nvSpPr>
        <p:spPr>
          <a:xfrm>
            <a:off x="4410170" y="1091055"/>
            <a:ext cx="3168300" cy="217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755576" y="1427128"/>
            <a:ext cx="2232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755576" y="1939375"/>
            <a:ext cx="2232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755725" y="3062543"/>
            <a:ext cx="1871939" cy="1576312"/>
            <a:chOff x="102157" y="1419622"/>
            <a:chExt cx="1871939" cy="1576312"/>
          </a:xfrm>
        </p:grpSpPr>
        <p:sp>
          <p:nvSpPr>
            <p:cNvPr id="103" name="Google Shape;103;p19"/>
            <p:cNvSpPr txBox="1"/>
            <p:nvPr/>
          </p:nvSpPr>
          <p:spPr>
            <a:xfrm>
              <a:off x="127596" y="2749634"/>
              <a:ext cx="1846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>
              <a:off x="102157" y="1419622"/>
              <a:ext cx="1827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Code Layout">
  <p:cSld name="Color Code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100325"/>
            <a:ext cx="9108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-17877" y="3870049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108" name="Google Shape;108;p21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29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 1">
  <p:cSld name="1_Basic Layout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1710198" y="100325"/>
            <a:ext cx="7397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1698375" y="7309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-17877" y="3870049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rgbClr val="FD290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5"/>
          <p:cNvGrpSpPr/>
          <p:nvPr/>
        </p:nvGrpSpPr>
        <p:grpSpPr>
          <a:xfrm>
            <a:off x="740835" y="314518"/>
            <a:ext cx="3115200" cy="4844100"/>
            <a:chOff x="740835" y="314518"/>
            <a:chExt cx="3115200" cy="4844100"/>
          </a:xfrm>
        </p:grpSpPr>
        <p:sp>
          <p:nvSpPr>
            <p:cNvPr id="19" name="Google Shape;19;p5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"/>
            <p:cNvSpPr/>
            <p:nvPr/>
          </p:nvSpPr>
          <p:spPr>
            <a:xfrm>
              <a:off x="740835" y="314518"/>
              <a:ext cx="3115200" cy="4844100"/>
            </a:xfrm>
            <a:custGeom>
              <a:rect b="b" l="l" r="r" t="t"/>
              <a:pathLst>
                <a:path extrusionOk="0" h="120000" w="120000">
                  <a:moveTo>
                    <a:pt x="14610" y="71488"/>
                  </a:moveTo>
                  <a:cubicBezTo>
                    <a:pt x="32295" y="72935"/>
                    <a:pt x="39860" y="73272"/>
                    <a:pt x="44801" y="85160"/>
                  </a:cubicBezTo>
                  <a:cubicBezTo>
                    <a:pt x="49742" y="97047"/>
                    <a:pt x="41998" y="104575"/>
                    <a:pt x="35450" y="106409"/>
                  </a:cubicBezTo>
                  <a:cubicBezTo>
                    <a:pt x="28902" y="108242"/>
                    <a:pt x="9872" y="110067"/>
                    <a:pt x="5511" y="96162"/>
                  </a:cubicBezTo>
                  <a:cubicBezTo>
                    <a:pt x="1150" y="82256"/>
                    <a:pt x="5441" y="76531"/>
                    <a:pt x="11801" y="74751"/>
                  </a:cubicBezTo>
                  <a:cubicBezTo>
                    <a:pt x="18160" y="72971"/>
                    <a:pt x="25163" y="76486"/>
                    <a:pt x="26057" y="79011"/>
                  </a:cubicBezTo>
                  <a:cubicBezTo>
                    <a:pt x="26952" y="81537"/>
                    <a:pt x="24632" y="82494"/>
                    <a:pt x="23458" y="82625"/>
                  </a:cubicBezTo>
                  <a:cubicBezTo>
                    <a:pt x="22284" y="82755"/>
                    <a:pt x="19160" y="82000"/>
                    <a:pt x="19013" y="79793"/>
                  </a:cubicBezTo>
                  <a:cubicBezTo>
                    <a:pt x="18866" y="77587"/>
                    <a:pt x="22577" y="71713"/>
                    <a:pt x="22577" y="69385"/>
                  </a:cubicBezTo>
                  <a:cubicBezTo>
                    <a:pt x="22577" y="67057"/>
                    <a:pt x="22346" y="66607"/>
                    <a:pt x="19013" y="65825"/>
                  </a:cubicBezTo>
                  <a:cubicBezTo>
                    <a:pt x="15679" y="65043"/>
                    <a:pt x="5252" y="67519"/>
                    <a:pt x="2576" y="64693"/>
                  </a:cubicBezTo>
                  <a:cubicBezTo>
                    <a:pt x="-100" y="61866"/>
                    <a:pt x="-1693" y="56445"/>
                    <a:pt x="2953" y="48864"/>
                  </a:cubicBezTo>
                  <a:cubicBezTo>
                    <a:pt x="7601" y="41282"/>
                    <a:pt x="8216" y="32796"/>
                    <a:pt x="30460" y="19201"/>
                  </a:cubicBezTo>
                  <a:cubicBezTo>
                    <a:pt x="52705" y="5606"/>
                    <a:pt x="93029" y="-1058"/>
                    <a:pt x="106482" y="136"/>
                  </a:cubicBezTo>
                  <a:cubicBezTo>
                    <a:pt x="119935" y="1332"/>
                    <a:pt x="108928" y="19012"/>
                    <a:pt x="111178" y="26374"/>
                  </a:cubicBezTo>
                  <a:cubicBezTo>
                    <a:pt x="113428" y="33736"/>
                    <a:pt x="120375" y="38329"/>
                    <a:pt x="119984" y="44306"/>
                  </a:cubicBezTo>
                  <a:cubicBezTo>
                    <a:pt x="119592" y="50284"/>
                    <a:pt x="109026" y="56450"/>
                    <a:pt x="108830" y="62239"/>
                  </a:cubicBezTo>
                  <a:cubicBezTo>
                    <a:pt x="108634" y="68027"/>
                    <a:pt x="119739" y="73155"/>
                    <a:pt x="118810" y="79038"/>
                  </a:cubicBezTo>
                  <a:cubicBezTo>
                    <a:pt x="117880" y="84921"/>
                    <a:pt x="103057" y="90710"/>
                    <a:pt x="103253" y="97537"/>
                  </a:cubicBezTo>
                  <a:cubicBezTo>
                    <a:pt x="103449" y="104364"/>
                    <a:pt x="111887" y="113786"/>
                    <a:pt x="119984" y="12000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29">
            <a:off x="299809" y="2739035"/>
            <a:ext cx="2430932" cy="243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solidFill>
          <a:srgbClr val="FD290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1311610"/>
            <a:ext cx="9144000" cy="2520300"/>
          </a:xfrm>
          <a:custGeom>
            <a:rect b="b" l="l" r="r" t="t"/>
            <a:pathLst>
              <a:path extrusionOk="0" h="120000" w="120000">
                <a:moveTo>
                  <a:pt x="31177" y="0"/>
                </a:moveTo>
                <a:cubicBezTo>
                  <a:pt x="37394" y="0"/>
                  <a:pt x="42810" y="12445"/>
                  <a:pt x="45628" y="30857"/>
                </a:cubicBezTo>
                <a:lnTo>
                  <a:pt x="120000" y="30857"/>
                </a:lnTo>
                <a:lnTo>
                  <a:pt x="120000" y="89142"/>
                </a:lnTo>
                <a:lnTo>
                  <a:pt x="45628" y="89142"/>
                </a:lnTo>
                <a:cubicBezTo>
                  <a:pt x="42810" y="107554"/>
                  <a:pt x="37394" y="120000"/>
                  <a:pt x="31177" y="120000"/>
                </a:cubicBezTo>
                <a:cubicBezTo>
                  <a:pt x="24961" y="120000"/>
                  <a:pt x="19545" y="107554"/>
                  <a:pt x="16727" y="89142"/>
                </a:cubicBezTo>
                <a:lnTo>
                  <a:pt x="0" y="89142"/>
                </a:lnTo>
                <a:lnTo>
                  <a:pt x="0" y="30857"/>
                </a:lnTo>
                <a:lnTo>
                  <a:pt x="16727" y="30857"/>
                </a:lnTo>
                <a:cubicBezTo>
                  <a:pt x="19545" y="12445"/>
                  <a:pt x="24961" y="0"/>
                  <a:pt x="31177" y="0"/>
                </a:cubicBezTo>
                <a:close/>
              </a:path>
            </a:pathLst>
          </a:custGeom>
          <a:solidFill>
            <a:srgbClr val="FDDD06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6"/>
          <p:cNvGrpSpPr/>
          <p:nvPr/>
        </p:nvGrpSpPr>
        <p:grpSpPr>
          <a:xfrm>
            <a:off x="1774291" y="1433017"/>
            <a:ext cx="1235100" cy="2154900"/>
            <a:chOff x="715434" y="2524157"/>
            <a:chExt cx="1235100" cy="2154900"/>
          </a:xfrm>
        </p:grpSpPr>
        <p:sp>
          <p:nvSpPr>
            <p:cNvPr id="26" name="Google Shape;26;p6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rgbClr val="FD29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715434" y="2524157"/>
              <a:ext cx="1235100" cy="2154900"/>
            </a:xfrm>
            <a:custGeom>
              <a:rect b="b" l="l" r="r" t="t"/>
              <a:pathLst>
                <a:path extrusionOk="0" h="120000" w="120000">
                  <a:moveTo>
                    <a:pt x="36851" y="38603"/>
                  </a:moveTo>
                  <a:cubicBezTo>
                    <a:pt x="81454" y="41856"/>
                    <a:pt x="103825" y="45443"/>
                    <a:pt x="116287" y="73582"/>
                  </a:cubicBezTo>
                  <a:cubicBezTo>
                    <a:pt x="128749" y="101722"/>
                    <a:pt x="107300" y="110865"/>
                    <a:pt x="89413" y="117110"/>
                  </a:cubicBezTo>
                  <a:cubicBezTo>
                    <a:pt x="71526" y="123354"/>
                    <a:pt x="30658" y="121091"/>
                    <a:pt x="13901" y="94073"/>
                  </a:cubicBezTo>
                  <a:cubicBezTo>
                    <a:pt x="-2855" y="67055"/>
                    <a:pt x="13724" y="49939"/>
                    <a:pt x="29765" y="45938"/>
                  </a:cubicBezTo>
                  <a:cubicBezTo>
                    <a:pt x="45805" y="41937"/>
                    <a:pt x="63467" y="49838"/>
                    <a:pt x="65723" y="55517"/>
                  </a:cubicBezTo>
                  <a:cubicBezTo>
                    <a:pt x="67979" y="61195"/>
                    <a:pt x="62127" y="63347"/>
                    <a:pt x="59166" y="63640"/>
                  </a:cubicBezTo>
                  <a:cubicBezTo>
                    <a:pt x="56205" y="63933"/>
                    <a:pt x="48325" y="62236"/>
                    <a:pt x="47955" y="57275"/>
                  </a:cubicBezTo>
                  <a:cubicBezTo>
                    <a:pt x="47585" y="52314"/>
                    <a:pt x="56945" y="39108"/>
                    <a:pt x="56945" y="33874"/>
                  </a:cubicBezTo>
                  <a:cubicBezTo>
                    <a:pt x="56945" y="28641"/>
                    <a:pt x="56363" y="27630"/>
                    <a:pt x="47955" y="25872"/>
                  </a:cubicBezTo>
                  <a:cubicBezTo>
                    <a:pt x="39547" y="24114"/>
                    <a:pt x="13249" y="27638"/>
                    <a:pt x="6498" y="23326"/>
                  </a:cubicBezTo>
                  <a:cubicBezTo>
                    <a:pt x="-252" y="19014"/>
                    <a:pt x="-4271" y="17045"/>
                    <a:pt x="7449" y="0"/>
                  </a:cubicBezTo>
                </a:path>
              </a:pathLst>
            </a:custGeom>
            <a:noFill/>
            <a:ln cap="flat" cmpd="sng" w="222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41">
            <a:off x="1265164" y="1711444"/>
            <a:ext cx="2327723" cy="23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rgbClr val="FD290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311860" y="699542"/>
            <a:ext cx="2520300" cy="25203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7"/>
          <p:cNvGrpSpPr/>
          <p:nvPr/>
        </p:nvGrpSpPr>
        <p:grpSpPr>
          <a:xfrm>
            <a:off x="3970535" y="820949"/>
            <a:ext cx="1235100" cy="2154900"/>
            <a:chOff x="715434" y="2524157"/>
            <a:chExt cx="1235100" cy="2154900"/>
          </a:xfrm>
        </p:grpSpPr>
        <p:sp>
          <p:nvSpPr>
            <p:cNvPr id="33" name="Google Shape;33;p7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rgbClr val="FD29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7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715434" y="2524157"/>
              <a:ext cx="1235100" cy="2154900"/>
            </a:xfrm>
            <a:custGeom>
              <a:rect b="b" l="l" r="r" t="t"/>
              <a:pathLst>
                <a:path extrusionOk="0" h="120000" w="120000">
                  <a:moveTo>
                    <a:pt x="36851" y="38603"/>
                  </a:moveTo>
                  <a:cubicBezTo>
                    <a:pt x="81454" y="41856"/>
                    <a:pt x="103825" y="45443"/>
                    <a:pt x="116287" y="73582"/>
                  </a:cubicBezTo>
                  <a:cubicBezTo>
                    <a:pt x="128749" y="101722"/>
                    <a:pt x="107300" y="110865"/>
                    <a:pt x="89413" y="117110"/>
                  </a:cubicBezTo>
                  <a:cubicBezTo>
                    <a:pt x="71526" y="123354"/>
                    <a:pt x="30658" y="121091"/>
                    <a:pt x="13901" y="94073"/>
                  </a:cubicBezTo>
                  <a:cubicBezTo>
                    <a:pt x="-2855" y="67055"/>
                    <a:pt x="13724" y="49939"/>
                    <a:pt x="29765" y="45938"/>
                  </a:cubicBezTo>
                  <a:cubicBezTo>
                    <a:pt x="45805" y="41937"/>
                    <a:pt x="63467" y="49838"/>
                    <a:pt x="65723" y="55517"/>
                  </a:cubicBezTo>
                  <a:cubicBezTo>
                    <a:pt x="67979" y="61195"/>
                    <a:pt x="62127" y="63347"/>
                    <a:pt x="59166" y="63640"/>
                  </a:cubicBezTo>
                  <a:cubicBezTo>
                    <a:pt x="56205" y="63933"/>
                    <a:pt x="48325" y="62236"/>
                    <a:pt x="47955" y="57275"/>
                  </a:cubicBezTo>
                  <a:cubicBezTo>
                    <a:pt x="47585" y="52314"/>
                    <a:pt x="56945" y="39108"/>
                    <a:pt x="56945" y="33874"/>
                  </a:cubicBezTo>
                  <a:cubicBezTo>
                    <a:pt x="56945" y="28641"/>
                    <a:pt x="56363" y="27630"/>
                    <a:pt x="47955" y="25872"/>
                  </a:cubicBezTo>
                  <a:cubicBezTo>
                    <a:pt x="39547" y="24114"/>
                    <a:pt x="13249" y="27638"/>
                    <a:pt x="6498" y="23326"/>
                  </a:cubicBezTo>
                  <a:cubicBezTo>
                    <a:pt x="-252" y="19014"/>
                    <a:pt x="-4271" y="17045"/>
                    <a:pt x="7449" y="0"/>
                  </a:cubicBezTo>
                </a:path>
              </a:pathLst>
            </a:custGeom>
            <a:noFill/>
            <a:ln cap="flat" cmpd="sng" w="222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41">
            <a:off x="3461414" y="1127869"/>
            <a:ext cx="2327723" cy="23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asic Layout">
  <p:cSld name="5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>
            <p:ph idx="2" type="pic"/>
          </p:nvPr>
        </p:nvSpPr>
        <p:spPr>
          <a:xfrm>
            <a:off x="683568" y="1335357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/>
          <p:nvPr>
            <p:ph idx="3" type="pic"/>
          </p:nvPr>
        </p:nvSpPr>
        <p:spPr>
          <a:xfrm>
            <a:off x="683568" y="2527876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/>
          <p:nvPr>
            <p:ph idx="4" type="pic"/>
          </p:nvPr>
        </p:nvSpPr>
        <p:spPr>
          <a:xfrm>
            <a:off x="683568" y="3720395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>
            <a:off x="2166260" y="1335357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2166260" y="2527876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2166260" y="3720395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7762398" y="3850274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48" name="Google Shape;48;p9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29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649246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/>
          <p:nvPr>
            <p:ph idx="3" type="pic"/>
          </p:nvPr>
        </p:nvSpPr>
        <p:spPr>
          <a:xfrm>
            <a:off x="2720790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/>
          <p:nvPr>
            <p:ph idx="4" type="pic"/>
          </p:nvPr>
        </p:nvSpPr>
        <p:spPr>
          <a:xfrm>
            <a:off x="4792334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/>
          <p:nvPr>
            <p:ph idx="5" type="pic"/>
          </p:nvPr>
        </p:nvSpPr>
        <p:spPr>
          <a:xfrm>
            <a:off x="6863879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2171" y="100325"/>
            <a:ext cx="908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650" y="730950"/>
            <a:ext cx="9100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7762398" y="3850274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hyperlink" Target="http://googleslidesppt.com/" TargetMode="External"/><Relationship Id="rId5" Type="http://schemas.openxmlformats.org/officeDocument/2006/relationships/hyperlink" Target="http://googleslidesppt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hyperlink" Target="https://news.joins.com/article/23632806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38.png"/><Relationship Id="rId5" Type="http://schemas.openxmlformats.org/officeDocument/2006/relationships/hyperlink" Target="https://weekly.donga.com/3/search/11/2049382/1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s.gg.go.kr/gtdb/web/trafficDb/newzone/HB003/2/IN_OUT/4_ATT_DIS.do" TargetMode="External"/><Relationship Id="rId4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atakorea.datastore.or.kr/profile/geo/04000KR11/" TargetMode="External"/><Relationship Id="rId4" Type="http://schemas.openxmlformats.org/officeDocument/2006/relationships/image" Target="../media/image47.png"/><Relationship Id="rId5" Type="http://schemas.openxmlformats.org/officeDocument/2006/relationships/image" Target="../media/image4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www.chosun.com/economy/economy_general/2021/07/08/GM757V23VNAO3PKGGHMT4C52W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github.com/likelion-aischool-10-teamproject/burger-index" TargetMode="External"/><Relationship Id="rId4" Type="http://schemas.openxmlformats.org/officeDocument/2006/relationships/hyperlink" Target="https://github.com/DestinyKim" TargetMode="External"/><Relationship Id="rId5" Type="http://schemas.openxmlformats.org/officeDocument/2006/relationships/hyperlink" Target="https://github.com/dddonghwa" TargetMode="External"/><Relationship Id="rId6" Type="http://schemas.openxmlformats.org/officeDocument/2006/relationships/hyperlink" Target="https://github.com/tlqpffls" TargetMode="External"/><Relationship Id="rId7" Type="http://schemas.openxmlformats.org/officeDocument/2006/relationships/hyperlink" Target="https://github.com/Bread-choi" TargetMode="External"/></Relationships>
</file>

<file path=ppt/slides/_rels/slide28.xml.rels><?xml version="1.0" encoding="UTF-8" standalone="yes"?><Relationships xmlns="http://schemas.openxmlformats.org/package/2006/relationships"><Relationship Id="rId20" Type="http://schemas.openxmlformats.org/officeDocument/2006/relationships/hyperlink" Target="https://m.blog.naver.com/PostView.naver?isHttpsRedirect=true&amp;blogId=dushf74&amp;logNo=221564031630" TargetMode="External"/><Relationship Id="rId11" Type="http://schemas.openxmlformats.org/officeDocument/2006/relationships/hyperlink" Target="https://www.burgerking.co.kr/#/store" TargetMode="External"/><Relationship Id="rId22" Type="http://schemas.openxmlformats.org/officeDocument/2006/relationships/hyperlink" Target="https://www.kfckorea.com/store/findStore" TargetMode="External"/><Relationship Id="rId10" Type="http://schemas.openxmlformats.org/officeDocument/2006/relationships/hyperlink" Target="https://www.mcdonalds.co.kr/kor/store/main.do" TargetMode="External"/><Relationship Id="rId21" Type="http://schemas.openxmlformats.org/officeDocument/2006/relationships/hyperlink" Target="https://m.blog.naver.com/PostList.naver?blogId=dushf74" TargetMode="External"/><Relationship Id="rId13" Type="http://schemas.openxmlformats.org/officeDocument/2006/relationships/hyperlink" Target="http://datakorea.datastore.or.kr/profile/geo/04000KR11/" TargetMode="External"/><Relationship Id="rId24" Type="http://schemas.openxmlformats.org/officeDocument/2006/relationships/hyperlink" Target="https://porimp.tistory.com/entry/%EB%8D%B0%EC%9D%B4%ED%84%B0-%EB%B6%84%EC%84%9D-2020%EB%85%84%EB%8F%84-%EB%B2%84%EA%B1%B0%EC%A7%80%EC%88%98-%EB%A7%8C%EB%93%A4%EA%B8%B02?category=811503" TargetMode="External"/><Relationship Id="rId12" Type="http://schemas.openxmlformats.org/officeDocument/2006/relationships/hyperlink" Target="https://www.chosun.com/economy/economy_general/2021/07/08/GM757V23VNAO3PKGGHMT4C52WM/" TargetMode="External"/><Relationship Id="rId23" Type="http://schemas.openxmlformats.org/officeDocument/2006/relationships/hyperlink" Target="https://porimp.tistory.com/entry/%EB%8D%B0%EC%9D%B4%ED%84%B0-%EB%B6%84%EC%84%9D-2020%EB%85%84%EB%8F%84-%EB%B2%84%EA%B1%B0%EC%A7%80%EC%88%98-%EB%A7%8C%EB%93%A4%EA%B8%B02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s.gg.go.kr/gtdb/web/trafficDb/newzone/HB003/2/IN_OUT/4_ATT_DIS.do" TargetMode="External"/><Relationship Id="rId4" Type="http://schemas.openxmlformats.org/officeDocument/2006/relationships/hyperlink" Target="https://news.naver.com/main/read.nhn?mode=LSD&amp;mid=sec&amp;sid1=101&amp;oid=005&amp;aid=0000732000" TargetMode="External"/><Relationship Id="rId9" Type="http://schemas.openxmlformats.org/officeDocument/2006/relationships/hyperlink" Target="https://m.blog.naver.com/PostView.naver?isHttpsRedirect=true&amp;blogId=ppanppane&amp;logNo=220678651893" TargetMode="External"/><Relationship Id="rId15" Type="http://schemas.openxmlformats.org/officeDocument/2006/relationships/hyperlink" Target="https://nbviewer.jupyter.org/gist/hyeshik/cf9f3d7686e07eedbfda?revision=6" TargetMode="External"/><Relationship Id="rId14" Type="http://schemas.openxmlformats.org/officeDocument/2006/relationships/hyperlink" Target="http://openlook.org/wp/does-lotteria-locate-different/" TargetMode="External"/><Relationship Id="rId17" Type="http://schemas.openxmlformats.org/officeDocument/2006/relationships/hyperlink" Target="https://harrison-jo.tistory.com/633" TargetMode="External"/><Relationship Id="rId16" Type="http://schemas.openxmlformats.org/officeDocument/2006/relationships/hyperlink" Target="https://news.joins.com/article/23632806" TargetMode="External"/><Relationship Id="rId5" Type="http://schemas.openxmlformats.org/officeDocument/2006/relationships/hyperlink" Target="https://news.naver.com/main/read.nhn?mode=LSD&amp;mid=sec&amp;sid1=101&amp;oid=005&amp;aid=0000732000" TargetMode="External"/><Relationship Id="rId19" Type="http://schemas.openxmlformats.org/officeDocument/2006/relationships/hyperlink" Target="https://m.blog.naver.com/PostList.naver?blogId=dushf74" TargetMode="External"/><Relationship Id="rId6" Type="http://schemas.openxmlformats.org/officeDocument/2006/relationships/hyperlink" Target="https://blog.daum.net/kbh4686/7759103" TargetMode="External"/><Relationship Id="rId18" Type="http://schemas.openxmlformats.org/officeDocument/2006/relationships/hyperlink" Target="https://kostat.go.kr/portal/korea/index.action" TargetMode="External"/><Relationship Id="rId7" Type="http://schemas.openxmlformats.org/officeDocument/2006/relationships/hyperlink" Target="https://weekly.donga.com/3/search/11/2049382/1" TargetMode="External"/><Relationship Id="rId8" Type="http://schemas.openxmlformats.org/officeDocument/2006/relationships/hyperlink" Target="http://www.lotteria.com/Shop/Shop_List.asp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31.jpg"/><Relationship Id="rId5" Type="http://schemas.openxmlformats.org/officeDocument/2006/relationships/image" Target="../media/image12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png"/><Relationship Id="rId10" Type="http://schemas.openxmlformats.org/officeDocument/2006/relationships/hyperlink" Target="https://www.kfckorea.com/store/findStore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9" Type="http://schemas.openxmlformats.org/officeDocument/2006/relationships/hyperlink" Target="https://www.burgerking.co.kr/#/store" TargetMode="External"/><Relationship Id="rId5" Type="http://schemas.openxmlformats.org/officeDocument/2006/relationships/image" Target="../media/image25.png"/><Relationship Id="rId6" Type="http://schemas.openxmlformats.org/officeDocument/2006/relationships/image" Target="../media/image26.jpg"/><Relationship Id="rId7" Type="http://schemas.openxmlformats.org/officeDocument/2006/relationships/hyperlink" Target="http://www.lotteria.com/Shop/Shop_List.asp" TargetMode="External"/><Relationship Id="rId8" Type="http://schemas.openxmlformats.org/officeDocument/2006/relationships/hyperlink" Target="https://www.mcdonalds.co.kr/kor/store/main.do" TargetMode="Externa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hyperlink" Target="https://kosis.kr/statHtml/statHtml.do?orgId=315&amp;tblId=TX_315_2009_H1009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9" Type="http://schemas.openxmlformats.org/officeDocument/2006/relationships/hyperlink" Target="https://kosis.kr/statHtml/statHtml.do?orgId=315&amp;tblId=TX_315_2009_H1001&amp;conn_path=I2" TargetMode="External"/><Relationship Id="rId5" Type="http://schemas.openxmlformats.org/officeDocument/2006/relationships/image" Target="../media/image10.png"/><Relationship Id="rId6" Type="http://schemas.openxmlformats.org/officeDocument/2006/relationships/image" Target="../media/image20.png"/><Relationship Id="rId7" Type="http://schemas.openxmlformats.org/officeDocument/2006/relationships/hyperlink" Target="https://kosis.kr/statHtml/statHtml.do?orgId=101&amp;tblId=DT_1C86&amp;conn_path=I2" TargetMode="External"/><Relationship Id="rId8" Type="http://schemas.openxmlformats.org/officeDocument/2006/relationships/hyperlink" Target="https://www.index.go.kr/potal/stts/idxMain/selectPoSttsIdxSearch.do?idx_cd=1007&amp;stts_cd=100701&amp;freq=Y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4644008" y="3549382"/>
            <a:ext cx="14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F3F"/>
                </a:solidFill>
              </a:rPr>
              <a:t>8조였던 1조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>
            <a:hlinkClick r:id="rId4"/>
          </p:cNvPr>
          <p:cNvSpPr txBox="1"/>
          <p:nvPr/>
        </p:nvSpPr>
        <p:spPr>
          <a:xfrm>
            <a:off x="-18256" y="4859669"/>
            <a:ext cx="91805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www.googleslidesppt.com _ 30+ Ready Made Google Slides  &amp; PowerPoint Presentation for Free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3497075" y="1988450"/>
            <a:ext cx="3869700" cy="12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Burger Index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511325" y="2849450"/>
            <a:ext cx="3841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김동화   김남은   김민수   최민혁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931925" y="1865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Team Project 02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1"/>
          <p:cNvGrpSpPr/>
          <p:nvPr/>
        </p:nvGrpSpPr>
        <p:grpSpPr>
          <a:xfrm>
            <a:off x="2763225" y="1827318"/>
            <a:ext cx="1454452" cy="1190822"/>
            <a:chOff x="1320920" y="2076977"/>
            <a:chExt cx="1184504" cy="941287"/>
          </a:xfrm>
        </p:grpSpPr>
        <p:sp>
          <p:nvSpPr>
            <p:cNvPr id="257" name="Google Shape;257;p31"/>
            <p:cNvSpPr/>
            <p:nvPr/>
          </p:nvSpPr>
          <p:spPr>
            <a:xfrm flipH="1" rot="10800000">
              <a:off x="1728724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1"/>
            <p:cNvSpPr/>
            <p:nvPr/>
          </p:nvSpPr>
          <p:spPr>
            <a:xfrm flipH="1" rot="10800000">
              <a:off x="1320920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1"/>
            <p:cNvSpPr txBox="1"/>
            <p:nvPr/>
          </p:nvSpPr>
          <p:spPr>
            <a:xfrm>
              <a:off x="1331870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통계청 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데이터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합치기</a:t>
              </a:r>
              <a:endParaRPr b="1" sz="1500">
                <a:solidFill>
                  <a:schemeClr val="hlink"/>
                </a:solidFill>
              </a:endParaRPr>
            </a:p>
          </p:txBody>
        </p:sp>
      </p:grpSp>
      <p:grpSp>
        <p:nvGrpSpPr>
          <p:cNvPr id="260" name="Google Shape;260;p31"/>
          <p:cNvGrpSpPr/>
          <p:nvPr/>
        </p:nvGrpSpPr>
        <p:grpSpPr>
          <a:xfrm>
            <a:off x="5500340" y="1827407"/>
            <a:ext cx="1532676" cy="1190822"/>
            <a:chOff x="3925692" y="2076977"/>
            <a:chExt cx="1161118" cy="941287"/>
          </a:xfrm>
        </p:grpSpPr>
        <p:sp>
          <p:nvSpPr>
            <p:cNvPr id="261" name="Google Shape;261;p31"/>
            <p:cNvSpPr/>
            <p:nvPr/>
          </p:nvSpPr>
          <p:spPr>
            <a:xfrm flipH="1" rot="10800000">
              <a:off x="4310110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1"/>
            <p:cNvSpPr/>
            <p:nvPr/>
          </p:nvSpPr>
          <p:spPr>
            <a:xfrm flipH="1" rot="10800000">
              <a:off x="3925692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 txBox="1"/>
            <p:nvPr/>
          </p:nvSpPr>
          <p:spPr>
            <a:xfrm>
              <a:off x="3936642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통계청 데이터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합치기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64" name="Google Shape;264;p31"/>
          <p:cNvGrpSpPr/>
          <p:nvPr/>
        </p:nvGrpSpPr>
        <p:grpSpPr>
          <a:xfrm>
            <a:off x="1282535" y="2763243"/>
            <a:ext cx="1605455" cy="1190789"/>
            <a:chOff x="2560581" y="2763080"/>
            <a:chExt cx="1235536" cy="933001"/>
          </a:xfrm>
        </p:grpSpPr>
        <p:sp>
          <p:nvSpPr>
            <p:cNvPr id="265" name="Google Shape;265;p31"/>
            <p:cNvSpPr/>
            <p:nvPr/>
          </p:nvSpPr>
          <p:spPr>
            <a:xfrm>
              <a:off x="3019417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1"/>
            <p:cNvSpPr/>
            <p:nvPr/>
          </p:nvSpPr>
          <p:spPr>
            <a:xfrm>
              <a:off x="2650281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 txBox="1"/>
            <p:nvPr/>
          </p:nvSpPr>
          <p:spPr>
            <a:xfrm>
              <a:off x="2560581" y="3091881"/>
              <a:ext cx="101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버거지수 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계산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68" name="Google Shape;268;p31"/>
          <p:cNvGrpSpPr/>
          <p:nvPr/>
        </p:nvGrpSpPr>
        <p:grpSpPr>
          <a:xfrm>
            <a:off x="4225742" y="2762993"/>
            <a:ext cx="1454481" cy="1190789"/>
            <a:chOff x="5228079" y="2763080"/>
            <a:chExt cx="1149424" cy="933001"/>
          </a:xfrm>
        </p:grpSpPr>
        <p:sp>
          <p:nvSpPr>
            <p:cNvPr id="269" name="Google Shape;269;p31"/>
            <p:cNvSpPr/>
            <p:nvPr/>
          </p:nvSpPr>
          <p:spPr>
            <a:xfrm>
              <a:off x="5600803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1"/>
            <p:cNvSpPr/>
            <p:nvPr/>
          </p:nvSpPr>
          <p:spPr>
            <a:xfrm>
              <a:off x="5228079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 txBox="1"/>
            <p:nvPr/>
          </p:nvSpPr>
          <p:spPr>
            <a:xfrm>
              <a:off x="5239029" y="3091881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광역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시도별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매장수 묶기</a:t>
              </a:r>
              <a:endParaRPr b="1" sz="1500">
                <a:solidFill>
                  <a:schemeClr val="hlink"/>
                </a:solidFill>
              </a:endParaRPr>
            </a:p>
          </p:txBody>
        </p:sp>
      </p:grpSp>
      <p:sp>
        <p:nvSpPr>
          <p:cNvPr id="272" name="Google Shape;272;p31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3. 전처리 과정 (2) 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25" y="1112950"/>
            <a:ext cx="2939136" cy="5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 rotWithShape="1">
          <a:blip r:embed="rId4">
            <a:alphaModFix/>
          </a:blip>
          <a:srcRect b="6519" l="4988" r="0" t="-6520"/>
          <a:stretch/>
        </p:blipFill>
        <p:spPr>
          <a:xfrm>
            <a:off x="4746625" y="1059225"/>
            <a:ext cx="4023627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 rot="5402162">
            <a:off x="3038718" y="3125857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 txBox="1"/>
          <p:nvPr/>
        </p:nvSpPr>
        <p:spPr>
          <a:xfrm>
            <a:off x="2652475" y="3478025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DataFrame 2</a:t>
            </a:r>
            <a:endParaRPr/>
          </a:p>
        </p:txBody>
      </p:sp>
      <p:sp>
        <p:nvSpPr>
          <p:cNvPr id="277" name="Google Shape;277;p31"/>
          <p:cNvSpPr/>
          <p:nvPr/>
        </p:nvSpPr>
        <p:spPr>
          <a:xfrm rot="5402162">
            <a:off x="5832193" y="3081682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1"/>
          <p:cNvSpPr txBox="1"/>
          <p:nvPr/>
        </p:nvSpPr>
        <p:spPr>
          <a:xfrm>
            <a:off x="5445950" y="3433850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DataFrame 3</a:t>
            </a:r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75" y="4122225"/>
            <a:ext cx="26791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000" y="4067012"/>
            <a:ext cx="2475999" cy="88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/>
          <p:nvPr/>
        </p:nvSpPr>
        <p:spPr>
          <a:xfrm>
            <a:off x="611675" y="968250"/>
            <a:ext cx="71280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롯데리아 웹데이터 수집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롯데리아 홈페이지 페이지 로딩 속도 저하로 정확한 데이터 수집 불가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while과 sleep을 사용하여 페이지 상태 확인 후 데이터 수집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데이터 수집 중 서버측에서 접근 제한됨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urllib의 urlopen 사용 시 서버 접근 제한이 되는 경우 발생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requests 모듈 사용하여 headers에 user-agent 입력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롯데리아 홈페이지에 다수 지점이 주소가 아닌 위치정보로 이루어짐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네이버에서 지점명으로 검색하여 주소데이터 수집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네이버에서 지점 명으로 검색 시 결과페이지 형식이 다른 때도 있어 오류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각각의 형식에 맞춰서 예외처리 적용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롯데리아 홈페이지에 없어진 지점에 대한 정보가 존재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네이버 검색 시 지점명을 비교하여 없는 지점 None 처리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지도시각화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수집한 시군구 지도데이터에 광역시가 아님에도 구까지 분류된 지역이 있음</a:t>
            </a:r>
            <a:endParaRPr>
              <a:solidFill>
                <a:srgbClr val="FFFFFF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   →</a:t>
            </a:r>
            <a:r>
              <a:rPr lang="en">
                <a:solidFill>
                  <a:srgbClr val="FFFFFF"/>
                </a:solidFill>
              </a:rPr>
              <a:t> 지도데이터의 가공이 가능한 웹페이지를 이용하여 지도데이터 가공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6" name="Google Shape;286;p32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4</a:t>
            </a:r>
            <a:r>
              <a:rPr lang="en" sz="3000">
                <a:solidFill>
                  <a:schemeClr val="lt1"/>
                </a:solidFill>
              </a:rPr>
              <a:t>. 주요 이슈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/>
          <p:nvPr>
            <p:ph idx="1" type="body"/>
          </p:nvPr>
        </p:nvSpPr>
        <p:spPr>
          <a:xfrm>
            <a:off x="3497975" y="1983025"/>
            <a:ext cx="56016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3. 결과 및 분석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/>
          <p:nvPr/>
        </p:nvSpPr>
        <p:spPr>
          <a:xfrm>
            <a:off x="0" y="0"/>
            <a:ext cx="9144000" cy="3494400"/>
          </a:xfrm>
          <a:prstGeom prst="rect">
            <a:avLst/>
          </a:prstGeom>
          <a:solidFill>
            <a:srgbClr val="D4DA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34"/>
          <p:cNvGrpSpPr/>
          <p:nvPr/>
        </p:nvGrpSpPr>
        <p:grpSpPr>
          <a:xfrm>
            <a:off x="722200" y="3611952"/>
            <a:ext cx="7400601" cy="1493998"/>
            <a:chOff x="2530337" y="3805032"/>
            <a:chExt cx="1500406" cy="1493998"/>
          </a:xfrm>
        </p:grpSpPr>
        <p:sp>
          <p:nvSpPr>
            <p:cNvPr id="298" name="Google Shape;298;p34"/>
            <p:cNvSpPr txBox="1"/>
            <p:nvPr/>
          </p:nvSpPr>
          <p:spPr>
            <a:xfrm>
              <a:off x="2530337" y="4164730"/>
              <a:ext cx="1480200" cy="11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광역시도별 버거지수에서 서울(1.55)이 압도적으로 높고, 부산광역시(0.85)와 대구광역시(0.85)가  그 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      뒤를 이음.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세종시가 인프라 투자를 많이 받고 있음에도 버거지수는 가장 낮음.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→  버거지수를 도시의 발전 정도의 지표로 활용되는 게 적절하지 않을 수도 있겠다고 생각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 txBox="1"/>
            <p:nvPr/>
          </p:nvSpPr>
          <p:spPr>
            <a:xfrm>
              <a:off x="2550543" y="3805032"/>
              <a:ext cx="14802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highlight>
                    <a:srgbClr val="FDDD06"/>
                  </a:highlight>
                </a:rPr>
                <a:t> (좌) 전국 광역시도별 버거지수 (우) 전국 시군구별 버거지수 </a:t>
              </a:r>
              <a:endParaRPr b="1" sz="1500">
                <a:solidFill>
                  <a:schemeClr val="dk1"/>
                </a:solidFill>
                <a:highlight>
                  <a:srgbClr val="FDDD0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0" name="Google Shape;300;p34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001" r="14994" t="0"/>
          <a:stretch/>
        </p:blipFill>
        <p:spPr>
          <a:xfrm>
            <a:off x="1784700" y="-300"/>
            <a:ext cx="2696400" cy="349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01" name="Google Shape;301;p3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990" r="16684" t="0"/>
          <a:stretch/>
        </p:blipFill>
        <p:spPr>
          <a:xfrm>
            <a:off x="4481100" y="50"/>
            <a:ext cx="2631300" cy="349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302" name="Google Shape;302;p34"/>
          <p:cNvGrpSpPr/>
          <p:nvPr/>
        </p:nvGrpSpPr>
        <p:grpSpPr>
          <a:xfrm>
            <a:off x="4989496" y="1008600"/>
            <a:ext cx="4154429" cy="1573510"/>
            <a:chOff x="4989496" y="1008600"/>
            <a:chExt cx="4154429" cy="1573510"/>
          </a:xfrm>
        </p:grpSpPr>
        <p:sp>
          <p:nvSpPr>
            <p:cNvPr id="303" name="Google Shape;303;p34"/>
            <p:cNvSpPr/>
            <p:nvPr/>
          </p:nvSpPr>
          <p:spPr>
            <a:xfrm>
              <a:off x="6134580" y="1187894"/>
              <a:ext cx="720000" cy="667200"/>
            </a:xfrm>
            <a:prstGeom prst="ellipse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4989496" y="2170210"/>
              <a:ext cx="444900" cy="411900"/>
            </a:xfrm>
            <a:prstGeom prst="ellipse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6953025" y="1008600"/>
              <a:ext cx="2190900" cy="12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FD2906"/>
                  </a:highlight>
                </a:rPr>
                <a:t>버거매장이 없는 지역 → None 처리</a:t>
              </a:r>
              <a:endParaRPr sz="1000">
                <a:solidFill>
                  <a:schemeClr val="lt1"/>
                </a:solidFill>
                <a:highlight>
                  <a:srgbClr val="FD2906"/>
                </a:highlight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33333"/>
                  </a:solidFill>
                </a:rPr>
                <a:t>경상북도 청송군,경상북도 군위군, 경상북도 영양군, 신안, 함평 등</a:t>
              </a:r>
              <a:endParaRPr sz="1000">
                <a:solidFill>
                  <a:srgbClr val="333333"/>
                </a:solidFill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000">
                  <a:solidFill>
                    <a:srgbClr val="333333"/>
                  </a:solidFill>
                </a:rPr>
                <a:t>2019년 10월 기준 인구소멸 고위험구역으로 선정 </a:t>
              </a:r>
              <a:r>
                <a:rPr lang="en" sz="1000" u="sng">
                  <a:solidFill>
                    <a:schemeClr val="hlink"/>
                  </a:solidFill>
                  <a:hlinkClick r:id="rId5"/>
                </a:rPr>
                <a:t>기사 링크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버거지수와 경제지표에 대한 *설명력 분석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11" name="Google Shape;3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50" y="981000"/>
            <a:ext cx="5572234" cy="38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5"/>
          <p:cNvSpPr/>
          <p:nvPr/>
        </p:nvSpPr>
        <p:spPr>
          <a:xfrm>
            <a:off x="6011075" y="1053500"/>
            <a:ext cx="768300" cy="3785100"/>
          </a:xfrm>
          <a:prstGeom prst="rect">
            <a:avLst/>
          </a:prstGeom>
          <a:noFill/>
          <a:ln cap="flat" cmpd="sng" w="381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 txBox="1"/>
          <p:nvPr/>
        </p:nvSpPr>
        <p:spPr>
          <a:xfrm>
            <a:off x="5106325" y="47425"/>
            <a:ext cx="400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*설명력 : 두 변수 사이의 직선적인 연관성의 정도 (</a:t>
            </a: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=상관계수)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6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버거지수와 인구/인구밀도에 대한 *설명력 분석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933775"/>
            <a:ext cx="4770849" cy="40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/>
          <p:nvPr/>
        </p:nvSpPr>
        <p:spPr>
          <a:xfrm>
            <a:off x="4521700" y="3134775"/>
            <a:ext cx="1193400" cy="1104000"/>
          </a:xfrm>
          <a:prstGeom prst="rect">
            <a:avLst/>
          </a:prstGeom>
          <a:noFill/>
          <a:ln cap="flat" cmpd="sng" w="381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825" y="2348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6"/>
          <p:cNvSpPr txBox="1"/>
          <p:nvPr/>
        </p:nvSpPr>
        <p:spPr>
          <a:xfrm>
            <a:off x="6488400" y="1948600"/>
            <a:ext cx="26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6년</a:t>
            </a:r>
            <a:r>
              <a:rPr b="1" lang="en"/>
              <a:t>전 버거지수-인구밀도 분석 결과 </a:t>
            </a:r>
            <a:endParaRPr b="1"/>
          </a:p>
        </p:txBody>
      </p:sp>
      <p:sp>
        <p:nvSpPr>
          <p:cNvPr id="323" name="Google Shape;323;p36"/>
          <p:cNvSpPr/>
          <p:nvPr/>
        </p:nvSpPr>
        <p:spPr>
          <a:xfrm>
            <a:off x="7241575" y="2571750"/>
            <a:ext cx="813300" cy="2841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>
            <a:off x="5161900" y="3306450"/>
            <a:ext cx="425100" cy="2841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/>
        </p:nvSpPr>
        <p:spPr>
          <a:xfrm>
            <a:off x="5106325" y="47425"/>
            <a:ext cx="40017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*설명력 : 두 변수 사이의 직선적인 연관성의 정도 (=상관계수)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Google Shape;330;p37"/>
          <p:cNvGrpSpPr/>
          <p:nvPr/>
        </p:nvGrpSpPr>
        <p:grpSpPr>
          <a:xfrm>
            <a:off x="827600" y="3170777"/>
            <a:ext cx="7394863" cy="1494098"/>
            <a:chOff x="2551706" y="3897257"/>
            <a:chExt cx="1499242" cy="1494098"/>
          </a:xfrm>
        </p:grpSpPr>
        <p:sp>
          <p:nvSpPr>
            <p:cNvPr id="331" name="Google Shape;331;p37"/>
            <p:cNvSpPr txBox="1"/>
            <p:nvPr/>
          </p:nvSpPr>
          <p:spPr>
            <a:xfrm>
              <a:off x="2551706" y="4214755"/>
              <a:ext cx="1480200" cy="11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롯데리아는 전국적으로 넓게 퍼져있지만, 다른 브랜드는 비교적 수도권과 광역시에 집중되어 있음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      - 스케일바 확인 : 롯데리아 1~31, BKM 1~12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6년 전과 비교하였을 때 매장의 분포가 KFC와 버거킹이 비슷했지만, 현재는 버거킹의 확장으로 인해 </a:t>
              </a:r>
              <a:br>
                <a:rPr lang="en" sz="1200">
                  <a:solidFill>
                    <a:schemeClr val="lt1"/>
                  </a:solidFill>
                </a:rPr>
              </a:br>
              <a:r>
                <a:rPr lang="en" sz="1200">
                  <a:solidFill>
                    <a:schemeClr val="lt1"/>
                  </a:solidFill>
                </a:rPr>
                <a:t>     구미시,안동시 등에서 더 많은 매장을 보유함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7"/>
            <p:cNvSpPr txBox="1"/>
            <p:nvPr/>
          </p:nvSpPr>
          <p:spPr>
            <a:xfrm>
              <a:off x="2570748" y="3897257"/>
              <a:ext cx="14802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</a:rPr>
                <a:t>전국 시군구 및 브랜드별 매장수</a:t>
              </a:r>
              <a:endParaRPr b="1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3" name="Google Shape;333;p3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995" r="14995" t="0"/>
          <a:stretch/>
        </p:blipFill>
        <p:spPr>
          <a:xfrm>
            <a:off x="0" y="0"/>
            <a:ext cx="2335800" cy="300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4" name="Google Shape;334;p3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989" r="14996" t="0"/>
          <a:stretch/>
        </p:blipFill>
        <p:spPr>
          <a:xfrm>
            <a:off x="2259600" y="0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5" name="Google Shape;335;p37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4989" r="14996" t="0"/>
          <a:stretch/>
        </p:blipFill>
        <p:spPr>
          <a:xfrm>
            <a:off x="4595400" y="0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6" name="Google Shape;336;p37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14989" r="14996" t="0"/>
          <a:stretch/>
        </p:blipFill>
        <p:spPr>
          <a:xfrm>
            <a:off x="6808200" y="2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7" name="Google Shape;33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70063" y="4242525"/>
            <a:ext cx="2786476" cy="7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idx="1" type="subTitle"/>
          </p:nvPr>
        </p:nvSpPr>
        <p:spPr>
          <a:xfrm>
            <a:off x="1698375" y="8071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브랜드별 매장수는 어떻게 변화하였을까?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343" name="Google Shape;343;p38"/>
          <p:cNvSpPr/>
          <p:nvPr/>
        </p:nvSpPr>
        <p:spPr>
          <a:xfrm>
            <a:off x="2051725" y="1259466"/>
            <a:ext cx="3095400" cy="2805900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2274203" y="1401225"/>
            <a:ext cx="2650192" cy="260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lt1"/>
                </a:solidFill>
              </a:rPr>
              <a:t>2015년</a:t>
            </a:r>
            <a:endParaRPr b="1" sz="1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5" name="Google Shape;345;p38"/>
          <p:cNvSpPr/>
          <p:nvPr/>
        </p:nvSpPr>
        <p:spPr>
          <a:xfrm>
            <a:off x="5431676" y="1258750"/>
            <a:ext cx="3095400" cy="2805900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5654166" y="1400471"/>
            <a:ext cx="2650192" cy="260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lt1"/>
                </a:solidFill>
              </a:rPr>
              <a:t>2021년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총 매장수 비교</a:t>
            </a:r>
            <a:endParaRPr b="1" sz="3000"/>
          </a:p>
        </p:txBody>
      </p:sp>
      <p:cxnSp>
        <p:nvCxnSpPr>
          <p:cNvPr id="348" name="Google Shape;348;p38"/>
          <p:cNvCxnSpPr/>
          <p:nvPr/>
        </p:nvCxnSpPr>
        <p:spPr>
          <a:xfrm>
            <a:off x="2260125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9" name="Google Shape;349;p38"/>
          <p:cNvCxnSpPr/>
          <p:nvPr/>
        </p:nvCxnSpPr>
        <p:spPr>
          <a:xfrm>
            <a:off x="5651813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50" name="Google Shape;35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25" y="1943638"/>
            <a:ext cx="27813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075" y="1943650"/>
            <a:ext cx="2865250" cy="19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8"/>
          <p:cNvSpPr txBox="1"/>
          <p:nvPr/>
        </p:nvSpPr>
        <p:spPr>
          <a:xfrm>
            <a:off x="2074100" y="4222450"/>
            <a:ext cx="66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✔️ KFC와 맥도날드는 각각 약 200여개, 400여개의 매장으로 6년 전과 비슷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✔️버거킹은 약 200여개의 매장 증가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관련 기사 “</a:t>
            </a:r>
            <a:r>
              <a:rPr lang="en" u="sng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드라이브스루 매장 2배 늘린 버거킹, 맥도날드 턱밑까지 추격</a:t>
            </a:r>
            <a:r>
              <a:rPr lang="en"/>
              <a:t>”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브랜드끼리의 상관관계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58" name="Google Shape;3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00" y="1065300"/>
            <a:ext cx="3902101" cy="3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576" y="1078063"/>
            <a:ext cx="3870450" cy="3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9"/>
          <p:cNvSpPr txBox="1"/>
          <p:nvPr/>
        </p:nvSpPr>
        <p:spPr>
          <a:xfrm>
            <a:off x="374325" y="2571750"/>
            <a:ext cx="25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 txBox="1"/>
          <p:nvPr/>
        </p:nvSpPr>
        <p:spPr>
          <a:xfrm>
            <a:off x="214950" y="2406775"/>
            <a:ext cx="2550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2015년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“맥도날드는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KFC나 버거킹보다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롯데리아에 더 가깝다.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KFC와 버거킹은 서로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분포가 비슷하다. 맥도날드가 완전 도심보다 서울 안에서도 주로 주택가 상가에 많이 분포하는 걸 생각해보면 그럴 수도 있겠다 싶다. 버거지수 분자에서 맥도날드를 빼는게 더 원래 의도에 맞을 것 같다.” </a:t>
            </a:r>
            <a:endParaRPr i="1"/>
          </a:p>
        </p:txBody>
      </p:sp>
      <p:sp>
        <p:nvSpPr>
          <p:cNvPr id="362" name="Google Shape;362;p39"/>
          <p:cNvSpPr txBox="1"/>
          <p:nvPr/>
        </p:nvSpPr>
        <p:spPr>
          <a:xfrm>
            <a:off x="4214625" y="2406775"/>
            <a:ext cx="2550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2021년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버거킹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이 롯데리아,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맥도날드의 분포와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비슷해졌다.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롯데리아와 맥도날드의 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가맹점 수 차이가 6년 전과 크지 않는 것으로 보았을 때, 버거킹이 가맹사업을 적극적으로 추진 하면서 나타난 현상으로 보인다. 버거킹의 매장수가 늘어나면서 롯데리아와 맥도날드처럼 비교적 인구밀도가 적은 지역에도 진출한 것으로 보인다.</a:t>
            </a:r>
            <a:endParaRPr sz="12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idx="1" type="subTitle"/>
          </p:nvPr>
        </p:nvSpPr>
        <p:spPr>
          <a:xfrm>
            <a:off x="1809525" y="706450"/>
            <a:ext cx="7298700" cy="7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이상점(outlier) 분석   </a:t>
            </a:r>
            <a:endParaRPr sz="1300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✔️추세선을 기준으로 두 그룹(오른쪽 아래/왼쪽 위)로 나누어서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✔️색 구분 : 소속된 광역시도별로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grpSp>
        <p:nvGrpSpPr>
          <p:cNvPr id="369" name="Google Shape;369;p40"/>
          <p:cNvGrpSpPr/>
          <p:nvPr/>
        </p:nvGrpSpPr>
        <p:grpSpPr>
          <a:xfrm>
            <a:off x="1963550" y="1427150"/>
            <a:ext cx="6744375" cy="3698901"/>
            <a:chOff x="1963550" y="1427150"/>
            <a:chExt cx="6744375" cy="3698901"/>
          </a:xfrm>
        </p:grpSpPr>
        <p:pic>
          <p:nvPicPr>
            <p:cNvPr id="370" name="Google Shape;370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3550" y="1427150"/>
              <a:ext cx="6744375" cy="36989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71" name="Google Shape;371;p40"/>
            <p:cNvCxnSpPr/>
            <p:nvPr/>
          </p:nvCxnSpPr>
          <p:spPr>
            <a:xfrm flipH="1" rot="10800000">
              <a:off x="2992781" y="2574104"/>
              <a:ext cx="4157400" cy="15186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72" name="Google Shape;372;p40"/>
            <p:cNvGrpSpPr/>
            <p:nvPr/>
          </p:nvGrpSpPr>
          <p:grpSpPr>
            <a:xfrm>
              <a:off x="3172850" y="1636000"/>
              <a:ext cx="1937150" cy="1189800"/>
              <a:chOff x="3172850" y="1636000"/>
              <a:chExt cx="1937150" cy="1189800"/>
            </a:xfrm>
          </p:grpSpPr>
          <p:sp>
            <p:nvSpPr>
              <p:cNvPr id="373" name="Google Shape;373;p40"/>
              <p:cNvSpPr/>
              <p:nvPr/>
            </p:nvSpPr>
            <p:spPr>
              <a:xfrm>
                <a:off x="3172850" y="1636000"/>
                <a:ext cx="1921200" cy="1189800"/>
              </a:xfrm>
              <a:prstGeom prst="rect">
                <a:avLst/>
              </a:prstGeom>
              <a:noFill/>
              <a:ln cap="flat" cmpd="sng" w="28575">
                <a:solidFill>
                  <a:srgbClr val="FD29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0"/>
              <p:cNvSpPr txBox="1"/>
              <p:nvPr/>
            </p:nvSpPr>
            <p:spPr>
              <a:xfrm>
                <a:off x="4090000" y="1636000"/>
                <a:ext cx="1020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D2906"/>
                    </a:solidFill>
                  </a:rPr>
                  <a:t>GROUP 1</a:t>
                </a:r>
                <a:endParaRPr>
                  <a:solidFill>
                    <a:srgbClr val="FD2906"/>
                  </a:solidFill>
                </a:endParaRPr>
              </a:p>
            </p:txBody>
          </p:sp>
        </p:grpSp>
        <p:grpSp>
          <p:nvGrpSpPr>
            <p:cNvPr id="375" name="Google Shape;375;p40"/>
            <p:cNvGrpSpPr/>
            <p:nvPr/>
          </p:nvGrpSpPr>
          <p:grpSpPr>
            <a:xfrm>
              <a:off x="6048250" y="3151725"/>
              <a:ext cx="1392075" cy="1298400"/>
              <a:chOff x="6048250" y="3151725"/>
              <a:chExt cx="1392075" cy="1298400"/>
            </a:xfrm>
          </p:grpSpPr>
          <p:sp>
            <p:nvSpPr>
              <p:cNvPr id="376" name="Google Shape;376;p40"/>
              <p:cNvSpPr/>
              <p:nvPr/>
            </p:nvSpPr>
            <p:spPr>
              <a:xfrm>
                <a:off x="6048250" y="3151725"/>
                <a:ext cx="1392000" cy="1285200"/>
              </a:xfrm>
              <a:prstGeom prst="rect">
                <a:avLst/>
              </a:prstGeom>
              <a:noFill/>
              <a:ln cap="flat" cmpd="sng" w="28575">
                <a:solidFill>
                  <a:srgbClr val="FD29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40"/>
              <p:cNvSpPr txBox="1"/>
              <p:nvPr/>
            </p:nvSpPr>
            <p:spPr>
              <a:xfrm>
                <a:off x="6333325" y="4049925"/>
                <a:ext cx="11070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D2906"/>
                    </a:solidFill>
                  </a:rPr>
                  <a:t>GROUP 2</a:t>
                </a:r>
                <a:endParaRPr>
                  <a:solidFill>
                    <a:srgbClr val="FD2906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4139952" y="309786"/>
            <a:ext cx="50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Contents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3347864" y="1139974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3398606" y="3533172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3500264" y="1932062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3347864" y="2724150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4129515" y="1139874"/>
            <a:ext cx="4417870" cy="576263"/>
            <a:chOff x="4129683" y="987474"/>
            <a:chExt cx="5697537" cy="576263"/>
          </a:xfrm>
        </p:grpSpPr>
        <p:sp>
          <p:nvSpPr>
            <p:cNvPr id="131" name="Google Shape;131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flipH="1">
              <a:off x="4314157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3"/>
          <p:cNvSpPr/>
          <p:nvPr/>
        </p:nvSpPr>
        <p:spPr>
          <a:xfrm>
            <a:off x="4461201" y="1289506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주제 선정 배경 및 목표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386427" y="1267480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547960" y="2035428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443257" y="3636538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395560" y="2825452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3"/>
          <p:cNvGrpSpPr/>
          <p:nvPr/>
        </p:nvGrpSpPr>
        <p:grpSpPr>
          <a:xfrm>
            <a:off x="4321156" y="1932406"/>
            <a:ext cx="4417870" cy="576263"/>
            <a:chOff x="4129683" y="987474"/>
            <a:chExt cx="5697537" cy="576263"/>
          </a:xfrm>
        </p:grpSpPr>
        <p:sp>
          <p:nvSpPr>
            <p:cNvPr id="139" name="Google Shape;139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3"/>
          <p:cNvSpPr/>
          <p:nvPr/>
        </p:nvSpPr>
        <p:spPr>
          <a:xfrm>
            <a:off x="4652842" y="2082038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데이터 수집 및 전처리 과정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3"/>
          <p:cNvGrpSpPr/>
          <p:nvPr/>
        </p:nvGrpSpPr>
        <p:grpSpPr>
          <a:xfrm>
            <a:off x="4191476" y="2724938"/>
            <a:ext cx="4417870" cy="576263"/>
            <a:chOff x="4129683" y="987474"/>
            <a:chExt cx="5697537" cy="576263"/>
          </a:xfrm>
        </p:grpSpPr>
        <p:sp>
          <p:nvSpPr>
            <p:cNvPr id="143" name="Google Shape;143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3"/>
          <p:cNvSpPr/>
          <p:nvPr/>
        </p:nvSpPr>
        <p:spPr>
          <a:xfrm>
            <a:off x="4461212" y="2874570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결과 및 분석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3"/>
          <p:cNvGrpSpPr/>
          <p:nvPr/>
        </p:nvGrpSpPr>
        <p:grpSpPr>
          <a:xfrm>
            <a:off x="4217694" y="3517470"/>
            <a:ext cx="4417870" cy="576263"/>
            <a:chOff x="4129683" y="987474"/>
            <a:chExt cx="5697537" cy="576263"/>
          </a:xfrm>
        </p:grpSpPr>
        <p:sp>
          <p:nvSpPr>
            <p:cNvPr id="147" name="Google Shape;147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3"/>
          <p:cNvSpPr/>
          <p:nvPr/>
        </p:nvSpPr>
        <p:spPr>
          <a:xfrm>
            <a:off x="4549380" y="3667102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결론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2" name="Google Shape;382;p41"/>
          <p:cNvGrpSpPr/>
          <p:nvPr/>
        </p:nvGrpSpPr>
        <p:grpSpPr>
          <a:xfrm>
            <a:off x="6008164" y="2"/>
            <a:ext cx="2901430" cy="1591267"/>
            <a:chOff x="1963550" y="1427150"/>
            <a:chExt cx="6744375" cy="3698901"/>
          </a:xfrm>
        </p:grpSpPr>
        <p:pic>
          <p:nvPicPr>
            <p:cNvPr id="383" name="Google Shape;383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3550" y="1427150"/>
              <a:ext cx="6744375" cy="36989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84" name="Google Shape;384;p41"/>
            <p:cNvCxnSpPr/>
            <p:nvPr/>
          </p:nvCxnSpPr>
          <p:spPr>
            <a:xfrm flipH="1" rot="10800000">
              <a:off x="2992781" y="2574104"/>
              <a:ext cx="4157400" cy="15186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385" name="Google Shape;385;p41"/>
            <p:cNvGrpSpPr/>
            <p:nvPr/>
          </p:nvGrpSpPr>
          <p:grpSpPr>
            <a:xfrm>
              <a:off x="3172850" y="1636000"/>
              <a:ext cx="1921200" cy="1189800"/>
              <a:chOff x="3172850" y="1636000"/>
              <a:chExt cx="1921200" cy="1189800"/>
            </a:xfrm>
          </p:grpSpPr>
          <p:sp>
            <p:nvSpPr>
              <p:cNvPr id="386" name="Google Shape;386;p41"/>
              <p:cNvSpPr/>
              <p:nvPr/>
            </p:nvSpPr>
            <p:spPr>
              <a:xfrm>
                <a:off x="3172850" y="1636000"/>
                <a:ext cx="1921200" cy="1189800"/>
              </a:xfrm>
              <a:prstGeom prst="rect">
                <a:avLst/>
              </a:prstGeom>
              <a:noFill/>
              <a:ln cap="flat" cmpd="sng" w="28575">
                <a:solidFill>
                  <a:srgbClr val="FD29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41"/>
              <p:cNvSpPr txBox="1"/>
              <p:nvPr/>
            </p:nvSpPr>
            <p:spPr>
              <a:xfrm>
                <a:off x="3596418" y="2145998"/>
                <a:ext cx="1497600" cy="679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D2906"/>
                    </a:solidFill>
                  </a:rPr>
                  <a:t>GROUP 1</a:t>
                </a:r>
                <a:endParaRPr sz="600">
                  <a:solidFill>
                    <a:srgbClr val="FD2906"/>
                  </a:solidFill>
                </a:endParaRPr>
              </a:p>
            </p:txBody>
          </p:sp>
        </p:grpSp>
      </p:grpSp>
      <p:sp>
        <p:nvSpPr>
          <p:cNvPr id="388" name="Google Shape;388;p41"/>
          <p:cNvSpPr txBox="1"/>
          <p:nvPr>
            <p:ph idx="1" type="subTitle"/>
          </p:nvPr>
        </p:nvSpPr>
        <p:spPr>
          <a:xfrm>
            <a:off x="1809525" y="799925"/>
            <a:ext cx="7184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1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버거지수가 낮은데 반해 인구수가 높은 지역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주로 수도권에 위치, 서울로 출퇴근하며 유동인구 많음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경기도 수원시, 고양시, 성남시, 용인시, 부천시, 화성시, 경상남도 창원시*, 충청북도 청주시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데이터 추출 : 인구수 8만 이상이면서 버거지수는 2 이하인 지역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9" name="Google Shape;389;p41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4775" y="2324425"/>
            <a:ext cx="4228576" cy="25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/>
          <p:nvPr>
            <p:ph idx="1" type="subTitle"/>
          </p:nvPr>
        </p:nvSpPr>
        <p:spPr>
          <a:xfrm>
            <a:off x="1809525" y="799925"/>
            <a:ext cx="71847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1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경기도 교통정보센터 - 지역간 출근통행량(2016년)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링크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총출근발생량 상위 6개 시 : 수원시, 성남시, 고양시, 용인시, 부천시, 화성시 → </a:t>
            </a:r>
            <a:r>
              <a:rPr lang="en" sz="1300" u="sng">
                <a:solidFill>
                  <a:schemeClr val="dk1"/>
                </a:solidFill>
              </a:rPr>
              <a:t>GROUP1</a:t>
            </a:r>
            <a:r>
              <a:rPr lang="en" sz="1300">
                <a:solidFill>
                  <a:schemeClr val="dk1"/>
                </a:solidFill>
              </a:rPr>
              <a:t> 동일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데이터 추출 : ‘총 출근 발생량’이 상위 6위 안에 드는 경기도 지역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6" name="Google Shape;396;p42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397" name="Google Shape;39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575" y="2176625"/>
            <a:ext cx="6355527" cy="28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/>
          <p:nvPr/>
        </p:nvSpPr>
        <p:spPr>
          <a:xfrm>
            <a:off x="3077775" y="2717325"/>
            <a:ext cx="776400" cy="2301300"/>
          </a:xfrm>
          <a:prstGeom prst="rect">
            <a:avLst/>
          </a:prstGeom>
          <a:noFill/>
          <a:ln cap="flat" cmpd="sng" w="1905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3" name="Google Shape;403;p43"/>
          <p:cNvGrpSpPr/>
          <p:nvPr/>
        </p:nvGrpSpPr>
        <p:grpSpPr>
          <a:xfrm>
            <a:off x="5171232" y="152409"/>
            <a:ext cx="3994019" cy="2190489"/>
            <a:chOff x="1963550" y="1427150"/>
            <a:chExt cx="6744375" cy="3698901"/>
          </a:xfrm>
        </p:grpSpPr>
        <p:pic>
          <p:nvPicPr>
            <p:cNvPr id="404" name="Google Shape;404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963550" y="1427150"/>
              <a:ext cx="6744375" cy="369890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5" name="Google Shape;405;p43"/>
            <p:cNvCxnSpPr/>
            <p:nvPr/>
          </p:nvCxnSpPr>
          <p:spPr>
            <a:xfrm flipH="1" rot="10800000">
              <a:off x="2992781" y="2574104"/>
              <a:ext cx="4157400" cy="1518600"/>
            </a:xfrm>
            <a:prstGeom prst="straightConnector1">
              <a:avLst/>
            </a:prstGeom>
            <a:noFill/>
            <a:ln cap="flat" cmpd="sng" w="19050">
              <a:solidFill>
                <a:srgbClr val="BFBFB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6" name="Google Shape;406;p43"/>
            <p:cNvGrpSpPr/>
            <p:nvPr/>
          </p:nvGrpSpPr>
          <p:grpSpPr>
            <a:xfrm>
              <a:off x="6048250" y="3151725"/>
              <a:ext cx="1392075" cy="1392000"/>
              <a:chOff x="6048250" y="3151725"/>
              <a:chExt cx="1392075" cy="1392000"/>
            </a:xfrm>
          </p:grpSpPr>
          <p:sp>
            <p:nvSpPr>
              <p:cNvPr id="407" name="Google Shape;407;p43"/>
              <p:cNvSpPr/>
              <p:nvPr/>
            </p:nvSpPr>
            <p:spPr>
              <a:xfrm>
                <a:off x="6048250" y="3151725"/>
                <a:ext cx="1392000" cy="1285200"/>
              </a:xfrm>
              <a:prstGeom prst="rect">
                <a:avLst/>
              </a:prstGeom>
              <a:noFill/>
              <a:ln cap="flat" cmpd="sng" w="28575">
                <a:solidFill>
                  <a:srgbClr val="FD2906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43"/>
              <p:cNvSpPr txBox="1"/>
              <p:nvPr/>
            </p:nvSpPr>
            <p:spPr>
              <a:xfrm>
                <a:off x="6333325" y="4049925"/>
                <a:ext cx="1107000" cy="49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solidFill>
                      <a:srgbClr val="FD2906"/>
                    </a:solidFill>
                  </a:rPr>
                  <a:t>GROUP 2</a:t>
                </a:r>
                <a:endParaRPr sz="700">
                  <a:solidFill>
                    <a:srgbClr val="FD2906"/>
                  </a:solidFill>
                </a:endParaRPr>
              </a:p>
            </p:txBody>
          </p:sp>
        </p:grpSp>
      </p:grpSp>
      <p:sp>
        <p:nvSpPr>
          <p:cNvPr id="409" name="Google Shape;409;p43"/>
          <p:cNvSpPr txBox="1"/>
          <p:nvPr>
            <p:ph idx="1" type="subTitle"/>
          </p:nvPr>
        </p:nvSpPr>
        <p:spPr>
          <a:xfrm>
            <a:off x="1809525" y="799925"/>
            <a:ext cx="71847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2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버거지수가 높은데 반해 인구수가 낮은 지역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서울시 서초구, 강남구, 중구, 종로구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역시 유동인구가 많은 지역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 데이터 추출 : 버거지수 상위 4개 지역 추출</a:t>
            </a:r>
            <a:endParaRPr sz="1300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10" name="Google Shape;410;p43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411" name="Google Shape;41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5400" y="2370625"/>
            <a:ext cx="5526274" cy="21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3"/>
          <p:cNvSpPr/>
          <p:nvPr/>
        </p:nvSpPr>
        <p:spPr>
          <a:xfrm>
            <a:off x="5171225" y="2980725"/>
            <a:ext cx="582300" cy="1570800"/>
          </a:xfrm>
          <a:prstGeom prst="rect">
            <a:avLst/>
          </a:prstGeom>
          <a:noFill/>
          <a:ln cap="flat" cmpd="sng" w="1905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4"/>
          <p:cNvSpPr txBox="1"/>
          <p:nvPr>
            <p:ph idx="1" type="subTitle"/>
          </p:nvPr>
        </p:nvSpPr>
        <p:spPr>
          <a:xfrm>
            <a:off x="1809525" y="799925"/>
            <a:ext cx="71847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2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서울특별시 데이터시각화 자료 (2018년)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링크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서울시 강남구와 서초구, 중구와 종로구가 유동인구 및 주민등록인구 대비 유동인구가 많은 지역으로 선정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18" name="Google Shape;418;p44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grpSp>
        <p:nvGrpSpPr>
          <p:cNvPr id="419" name="Google Shape;419;p44"/>
          <p:cNvGrpSpPr/>
          <p:nvPr/>
        </p:nvGrpSpPr>
        <p:grpSpPr>
          <a:xfrm>
            <a:off x="1885265" y="2065469"/>
            <a:ext cx="6416872" cy="3014102"/>
            <a:chOff x="1885375" y="1954800"/>
            <a:chExt cx="6158817" cy="3048551"/>
          </a:xfrm>
        </p:grpSpPr>
        <p:pic>
          <p:nvPicPr>
            <p:cNvPr id="420" name="Google Shape;420;p44"/>
            <p:cNvPicPr preferRelativeResize="0"/>
            <p:nvPr/>
          </p:nvPicPr>
          <p:blipFill rotWithShape="1">
            <a:blip r:embed="rId4">
              <a:alphaModFix/>
            </a:blip>
            <a:srcRect b="77700" l="0" r="0" t="0"/>
            <a:stretch/>
          </p:blipFill>
          <p:spPr>
            <a:xfrm>
              <a:off x="2037775" y="1954800"/>
              <a:ext cx="5622052" cy="74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44"/>
            <p:cNvPicPr preferRelativeResize="0"/>
            <p:nvPr/>
          </p:nvPicPr>
          <p:blipFill rotWithShape="1">
            <a:blip r:embed="rId5">
              <a:alphaModFix/>
            </a:blip>
            <a:srcRect b="0" l="0" r="0" t="37464"/>
            <a:stretch/>
          </p:blipFill>
          <p:spPr>
            <a:xfrm>
              <a:off x="1885375" y="2703450"/>
              <a:ext cx="6158817" cy="2299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2" name="Google Shape;422;p44"/>
            <p:cNvCxnSpPr/>
            <p:nvPr/>
          </p:nvCxnSpPr>
          <p:spPr>
            <a:xfrm flipH="1" rot="10800000">
              <a:off x="1968675" y="2856025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3" name="Google Shape;423;p44"/>
            <p:cNvCxnSpPr/>
            <p:nvPr/>
          </p:nvCxnSpPr>
          <p:spPr>
            <a:xfrm flipH="1" rot="10800000">
              <a:off x="5092875" y="2856025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24" name="Google Shape;424;p44"/>
            <p:cNvCxnSpPr/>
            <p:nvPr/>
          </p:nvCxnSpPr>
          <p:spPr>
            <a:xfrm flipH="1" rot="10800000">
              <a:off x="5092875" y="3022400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5"/>
          <p:cNvSpPr txBox="1"/>
          <p:nvPr>
            <p:ph idx="1" type="body"/>
          </p:nvPr>
        </p:nvSpPr>
        <p:spPr>
          <a:xfrm>
            <a:off x="3519900" y="1970650"/>
            <a:ext cx="5579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4</a:t>
            </a:r>
            <a:r>
              <a:rPr lang="en" sz="3000">
                <a:solidFill>
                  <a:schemeClr val="dk1"/>
                </a:solidFill>
              </a:rPr>
              <a:t>. 결론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6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2626"/>
                </a:solidFill>
              </a:rPr>
              <a:t>결론</a:t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435" name="Google Shape;435;p46"/>
          <p:cNvSpPr txBox="1"/>
          <p:nvPr/>
        </p:nvSpPr>
        <p:spPr>
          <a:xfrm>
            <a:off x="1951225" y="1004850"/>
            <a:ext cx="7040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</a:t>
            </a:r>
            <a:r>
              <a:rPr lang="en" sz="1600">
                <a:solidFill>
                  <a:srgbClr val="434343"/>
                </a:solidFill>
              </a:rPr>
              <a:t>버거지수</a:t>
            </a:r>
            <a:r>
              <a:rPr lang="en" sz="1600">
                <a:solidFill>
                  <a:srgbClr val="434343"/>
                </a:solidFill>
              </a:rPr>
              <a:t>를 경제적인 지표로 활용하기는 힘들다.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상관계수가 낮고, 경제지표는 종속변수로서 인과관계를 따지기 어렵다.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다만, 개인 소비와 관련된 지표인 1인당 개인소득과 민간소비는 약한 상관관계를 가지는 것으로 보인다. 시군구별로 경제지표를 알 수 있는 통계자료가 없어서 이를 확인해볼 수는 없었다. 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버거지수는 6년 전과 비교하여 인구밀도와의 상관관계가 약해졌다.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원인으로 버거킹의 가맹점 확장에 따른 버거지수 분포의 변화를 들 수 있다.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2015년의 분석에서 롯데리아와 맥도날드의 강한 상관관계를 미루어보았을 때 버거지수의 분자에서 맥도날드 항목을 제거하는 것이 본래의 의도에 맞다고 제안하였다. 즉, ‘롯데리아 대비 KFC+버거킹의 매장수’ 라는 지수가 인구밀도와 같은 도시 발전 지수를 더 잘 나타낼 수 있다는 것이다. </a:t>
            </a:r>
            <a:endParaRPr sz="11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하지만 2021년 현재, 버거킹이 롯데리아가 점유했던 소도시까지 매장수를 확대하면서 광역시도와 소도시의 버거지수 차이를 줄이고 있기에 도시 발전 지표로서의 의미를 점차 잃어가고 있다.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유동인구는 인구수와의 상관관계를 낮게 만든다.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버거지수와 인구수 간의 선형 관계에서 벗어난 특이점 지역을 분석한 결과, 대부분 유동인구가 많은 지역임을 알 수 있었다. 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7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2626"/>
                </a:solidFill>
              </a:rPr>
              <a:t>한계 및 향후 개선 사항</a:t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441" name="Google Shape;441;p47"/>
          <p:cNvSpPr txBox="1"/>
          <p:nvPr/>
        </p:nvSpPr>
        <p:spPr>
          <a:xfrm>
            <a:off x="1951225" y="1004850"/>
            <a:ext cx="70401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</a:rPr>
              <a:t>✔️ 맘스터치</a:t>
            </a:r>
            <a:r>
              <a:rPr lang="en" sz="1700">
                <a:solidFill>
                  <a:srgbClr val="434343"/>
                </a:solidFill>
              </a:rPr>
              <a:t>를 포함한 버거지수 고안</a:t>
            </a:r>
            <a:endParaRPr sz="17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최근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기사</a:t>
            </a:r>
            <a:r>
              <a:rPr lang="en" sz="1200">
                <a:solidFill>
                  <a:srgbClr val="434343"/>
                </a:solidFill>
              </a:rPr>
              <a:t>를 보면 2021년 7월 기준 롯데리아 매장수 1333개, 맘스터치 1338곳으로 국내 최초의 버거 프랜차이즈로 출범 이후 매장수 1위를 줄곧 지켜온 롯데리아를 맘스터치가 앞질렀다. 따라서 앞으로 맘스터치의 영향을 무시할 수는 없을 것이다.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</a:rPr>
              <a:t>✔️ 브랜드별 가맹점 개설 조건 조사</a:t>
            </a:r>
            <a:endParaRPr sz="17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버거 가맹점은 주변 상권이나 유동인구, 경쟁 음식점의 유무 등에 영향을 받을 수 있기 때문에, 이에 대한 추가 분석을 진행하면 버거 매장 분포에 대한 인사이트를 얻을 수 있을 것으로 기대된다.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0" y="328344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48"/>
          <p:cNvSpPr txBox="1"/>
          <p:nvPr>
            <p:ph idx="2" type="body"/>
          </p:nvPr>
        </p:nvSpPr>
        <p:spPr>
          <a:xfrm>
            <a:off x="-148" y="3894014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감사합니다 </a:t>
            </a:r>
            <a:endParaRPr i="0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448" name="Google Shape;448;p48"/>
          <p:cNvSpPr txBox="1"/>
          <p:nvPr/>
        </p:nvSpPr>
        <p:spPr>
          <a:xfrm>
            <a:off x="19050" y="4216600"/>
            <a:ext cx="910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en" sz="1000">
                <a:solidFill>
                  <a:schemeClr val="lt1"/>
                </a:solidFill>
              </a:rPr>
              <a:t> 프로젝트 깃허브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김남은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김동화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김민수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최민혁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type="title"/>
          </p:nvPr>
        </p:nvSpPr>
        <p:spPr>
          <a:xfrm>
            <a:off x="236328" y="252725"/>
            <a:ext cx="8871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참고문헌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4" name="Google Shape;454;p49"/>
          <p:cNvSpPr txBox="1"/>
          <p:nvPr>
            <p:ph idx="1" type="subTitle"/>
          </p:nvPr>
        </p:nvSpPr>
        <p:spPr>
          <a:xfrm>
            <a:off x="0" y="731000"/>
            <a:ext cx="9108300" cy="44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경기도 교통정보센터,  </a:t>
            </a:r>
            <a:r>
              <a:rPr lang="en" sz="8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https://gits.gg.go.kr/gtdb/web/trafficDb/newzone/HB003/2/IN_OUT/4_ATT_DIS.do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김동우, “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[단독] “잔인하게 정확하다” 도시 발전 수준 나타내는 버거지수 등장…  강남 서초가 갑?</a:t>
            </a:r>
            <a:r>
              <a:rPr lang="en" sz="800">
                <a:solidFill>
                  <a:schemeClr val="lt1"/>
                </a:solidFill>
              </a:rPr>
              <a:t>” , 국민일보, 2015-01-27 </a:t>
            </a:r>
            <a:r>
              <a:rPr lang="en" sz="800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https://news.naver.com/main/read.nhn?mode=LSD&amp;mid=sec&amp;sid1=101&amp;oid=005&amp;aid=0000732000</a:t>
            </a:r>
            <a:r>
              <a:rPr lang="en" sz="800">
                <a:solidFill>
                  <a:schemeClr val="lt1"/>
                </a:solidFill>
              </a:rPr>
              <a:t>, (2021-07-08) 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김병화,  “KFC 로고", </a:t>
            </a:r>
            <a:r>
              <a:rPr lang="en" sz="8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https://blog.daum.net/kbh4686/7759103</a:t>
            </a:r>
            <a:r>
              <a:rPr lang="en" sz="800">
                <a:solidFill>
                  <a:schemeClr val="lt1"/>
                </a:solidFill>
              </a:rPr>
              <a:t>, (2021-07-08)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김지영, “</a:t>
            </a:r>
            <a:r>
              <a:rPr lang="en" sz="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드라이브스루 매장 2배 늘린 버거킹, 맥도날드 턱밑까지 추격</a:t>
            </a:r>
            <a:r>
              <a:rPr lang="en" sz="800">
                <a:solidFill>
                  <a:schemeClr val="lt1"/>
                </a:solidFill>
              </a:rPr>
              <a:t>”, 2020-04-28, </a:t>
            </a:r>
            <a:r>
              <a:rPr lang="en" sz="800" u="sng">
                <a:solidFill>
                  <a:schemeClr val="lt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https://weekly.donga.com/3/search/11/2049382/1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otum"/>
              <a:buChar char="-"/>
            </a:pPr>
            <a:r>
              <a:rPr lang="en" sz="8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롯데리아 매장찾기, </a:t>
            </a:r>
            <a:r>
              <a:rPr lang="en" sz="80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http://www.lotteria.com/Shop/Shop_List.asp</a:t>
            </a:r>
            <a:r>
              <a:rPr lang="en" sz="800">
                <a:solidFill>
                  <a:schemeClr val="lt1"/>
                </a:solidFill>
              </a:rPr>
              <a:t>, 2021-07-07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먹스타 유니쿠쿠, “맥도날드 로고", </a:t>
            </a:r>
            <a:r>
              <a:rPr lang="en" sz="800" u="sng">
                <a:solidFill>
                  <a:schemeClr val="lt1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https://m.blog.naver.com/PostView.naver?isHttpsRedirect=true&amp;blogId=ppanppane&amp;logNo=220678651893</a:t>
            </a:r>
            <a:r>
              <a:rPr lang="en" sz="800">
                <a:solidFill>
                  <a:schemeClr val="lt1"/>
                </a:solidFill>
              </a:rPr>
              <a:t>, (2021-07-08)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맥도날드 매장찾기, </a:t>
            </a:r>
            <a:r>
              <a:rPr lang="en" sz="800" u="sng">
                <a:solidFill>
                  <a:schemeClr val="l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https://www.mcdonalds.co.kr/kor/store/main.do</a:t>
            </a:r>
            <a:r>
              <a:rPr lang="en" sz="800">
                <a:solidFill>
                  <a:schemeClr val="lt1"/>
                </a:solidFill>
              </a:rPr>
              <a:t>, 2021-07-01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버거킹 매장찾기, </a:t>
            </a:r>
            <a:r>
              <a:rPr lang="en" sz="800" u="sng">
                <a:solidFill>
                  <a:schemeClr val="l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https://www.burgerking.co.kr/#/store</a:t>
            </a:r>
            <a:r>
              <a:rPr lang="en" sz="800">
                <a:solidFill>
                  <a:schemeClr val="lt1"/>
                </a:solidFill>
              </a:rPr>
              <a:t>, 2021-07-01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변희원, “英 고든 램지까지 온다, 한국 햄버거 시장 이토록 뜨거워진 이유”, 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https://www.chosun.com/economy/economy_general/2021/07/08/GM757V23VNAO3PKGGHMT4C52WM/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서울특별시 시각화, </a:t>
            </a:r>
            <a:r>
              <a:rPr lang="en" sz="800" u="sng">
                <a:solidFill>
                  <a:schemeClr val="lt1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http://datakorea.datastore.or.kr/profile/geo/04000KR11/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장혜식, “터미널엔 롯데리아, 동네에 맥도날드, 강남에 버거킹..?”, (2021-07-08) </a:t>
            </a:r>
            <a:r>
              <a:rPr lang="en" sz="800" u="sng">
                <a:solidFill>
                  <a:schemeClr val="lt1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http://openlook.org/wp/does-lotteria-locate-different/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장혜식, “"버거 지수"는 진짜 도시의 발전 수준을 반영할까?”, (2021-07-08) </a:t>
            </a:r>
            <a:r>
              <a:rPr lang="en" sz="800" u="sng">
                <a:solidFill>
                  <a:schemeClr val="lt1"/>
                </a:solidFill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https://nbviewer.jupyter.org/gist/hyeshik/cf9f3d7686e07eedbfda?revision=6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정종훈, “</a:t>
            </a:r>
            <a:r>
              <a:rPr lang="en" sz="8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지방소멸 공포, 수도권까지 덮쳤다···"여주시도 사라질 위기", 중앙일보, 2019-11-14, </a:t>
            </a:r>
            <a:r>
              <a:rPr lang="en" sz="800" u="sng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https://news.joins.com/article/23632806</a:t>
            </a:r>
            <a:r>
              <a:rPr lang="en" sz="8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, (2021-07-08)</a:t>
            </a:r>
            <a:endParaRPr sz="8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지적인 H.Z., “버거킹 로고", </a:t>
            </a:r>
            <a:r>
              <a:rPr lang="en" sz="800" u="sng">
                <a:solidFill>
                  <a:schemeClr val="lt1"/>
                </a:solidFill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https://harrison-jo.tistory.com/633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Dotum"/>
              <a:buChar char="-"/>
            </a:pPr>
            <a:r>
              <a:rPr lang="en" sz="8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통계청,  </a:t>
            </a:r>
            <a:r>
              <a:rPr lang="en" sz="800" u="sng">
                <a:solidFill>
                  <a:schemeClr val="lt1"/>
                </a:solidFill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https://kostat.go.kr/portal/korea/index.action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흔한영덕, “롯데리아 로고", </a:t>
            </a:r>
            <a:r>
              <a:rPr lang="en" sz="800" u="sng">
                <a:solidFill>
                  <a:schemeClr val="lt1"/>
                </a:solidFill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https://m.blog.naver.com/PostView.naver?isHttpsRedirect=true&amp;blogId=dushf74&amp;logNo=221564031630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(2021-07-08)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KFC 매장찾기, </a:t>
            </a:r>
            <a:r>
              <a:rPr lang="en" sz="800" u="sng">
                <a:solidFill>
                  <a:schemeClr val="lt1"/>
                </a:solidFill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https://www.kfckorea.com/store/findStore</a:t>
            </a:r>
            <a:r>
              <a:rPr lang="en" sz="800">
                <a:solidFill>
                  <a:schemeClr val="lt1"/>
                </a:solidFill>
              </a:rPr>
              <a:t>, 2021-07-07</a:t>
            </a:r>
            <a:endParaRPr sz="800">
              <a:solidFill>
                <a:schemeClr val="lt1"/>
              </a:solidFill>
            </a:endParaRPr>
          </a:p>
          <a:p>
            <a:pPr indent="-2794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-"/>
            </a:pPr>
            <a:r>
              <a:rPr lang="en" sz="800">
                <a:solidFill>
                  <a:schemeClr val="lt1"/>
                </a:solidFill>
              </a:rPr>
              <a:t>“</a:t>
            </a:r>
            <a:r>
              <a:rPr lang="en" sz="800">
                <a:solidFill>
                  <a:schemeClr val="lt1"/>
                </a:solidFill>
                <a:uFill>
                  <a:noFill/>
                </a:uFill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[데이터 분석] 2020년도 버거지수 만들기</a:t>
            </a:r>
            <a:r>
              <a:rPr lang="en" sz="800">
                <a:solidFill>
                  <a:schemeClr val="lt1"/>
                </a:solidFill>
              </a:rPr>
              <a:t>”, 2020-06-28</a:t>
            </a:r>
            <a:r>
              <a:rPr lang="en" sz="800" u="sng">
                <a:solidFill>
                  <a:schemeClr val="lt1"/>
                </a:solidFill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https://porimp.tistory.com/entry/%EB%8D%B0%EC%9D%B4%ED%84%B0-%EB%B6%84%EC%84%9D-2020%EB%85%84%EB%8F%84-%EB%B2%84%EA%B1%B0%EC%A7%80%EC%88%98-%EB%A7%8C%EB%93%A4%EA%B8%B02?category=811503</a:t>
            </a:r>
            <a:r>
              <a:rPr lang="en" sz="800">
                <a:solidFill>
                  <a:schemeClr val="lt1"/>
                </a:solidFill>
              </a:rPr>
              <a:t>, 2021-07-08</a:t>
            </a:r>
            <a:endParaRPr sz="80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cxnSp>
        <p:nvCxnSpPr>
          <p:cNvPr id="455" name="Google Shape;455;p49"/>
          <p:cNvCxnSpPr/>
          <p:nvPr/>
        </p:nvCxnSpPr>
        <p:spPr>
          <a:xfrm>
            <a:off x="201825" y="867325"/>
            <a:ext cx="742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532275" y="1970650"/>
            <a:ext cx="5567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" sz="3000">
                <a:solidFill>
                  <a:schemeClr val="dk1"/>
                </a:solidFill>
              </a:rPr>
              <a:t>주제 선정 배경 및 목표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1698375" y="8071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버거지수가 실제로 도시 발전을 나타낼까?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2051720" y="1259631"/>
            <a:ext cx="3106318" cy="3493162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105375" y="1420436"/>
            <a:ext cx="3052800" cy="3471739"/>
            <a:chOff x="2102732" y="1367989"/>
            <a:chExt cx="3052800" cy="3471739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2272433" y="1367989"/>
              <a:ext cx="26596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lt1"/>
                  </a:solidFill>
                </a:rPr>
                <a:t>배경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25"/>
            <p:cNvSpPr txBox="1"/>
            <p:nvPr/>
          </p:nvSpPr>
          <p:spPr>
            <a:xfrm>
              <a:off x="2102732" y="3362828"/>
              <a:ext cx="3052800" cy="14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</a:t>
              </a:r>
              <a:r>
                <a:rPr lang="en" sz="1100">
                  <a:solidFill>
                    <a:schemeClr val="lt1"/>
                  </a:solidFill>
                </a:rPr>
                <a:t>인터넷 밈(Meme)으로부터 나온 버거지수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위의 가설을 주제로 한 네티즌이 2015년에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      분석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흥미로운 주제, 직접 분석을 해보자는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취지에서 시작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164" name="Google Shape;164;p25"/>
          <p:cNvSpPr/>
          <p:nvPr/>
        </p:nvSpPr>
        <p:spPr>
          <a:xfrm>
            <a:off x="5443411" y="1258740"/>
            <a:ext cx="3106318" cy="3493162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5666767" y="1419545"/>
            <a:ext cx="2659607" cy="3171680"/>
            <a:chOff x="2272433" y="1367989"/>
            <a:chExt cx="2659607" cy="3171680"/>
          </a:xfrm>
        </p:grpSpPr>
        <p:sp>
          <p:nvSpPr>
            <p:cNvPr id="166" name="Google Shape;166;p25"/>
            <p:cNvSpPr txBox="1"/>
            <p:nvPr/>
          </p:nvSpPr>
          <p:spPr>
            <a:xfrm>
              <a:off x="2272433" y="1367989"/>
              <a:ext cx="26596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lt1"/>
                  </a:solidFill>
                </a:rPr>
                <a:t>목표</a:t>
              </a:r>
              <a:endParaRPr b="1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 txBox="1"/>
            <p:nvPr/>
          </p:nvSpPr>
          <p:spPr>
            <a:xfrm>
              <a:off x="2272441" y="1781769"/>
              <a:ext cx="26595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버거지수와 도시 발전 지표의 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      상관관계를 분석해보자.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2015년도의 결과와 우리가 검증한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      결과가 어떻게 변하였나?     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그렇다면, 그 결과의 차이는  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무엇인가?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168" name="Google Shape;168;p25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주제 선정</a:t>
            </a:r>
            <a:endParaRPr b="1" sz="30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75" y="1833326"/>
            <a:ext cx="2659600" cy="1476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/>
          <p:nvPr/>
        </p:nvCxnSpPr>
        <p:spPr>
          <a:xfrm>
            <a:off x="2260125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>
            <a:off x="5651813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0" y="5150"/>
            <a:ext cx="9144000" cy="322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6322900" y="933700"/>
            <a:ext cx="2821200" cy="420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6"/>
          <p:cNvGrpSpPr/>
          <p:nvPr/>
        </p:nvGrpSpPr>
        <p:grpSpPr>
          <a:xfrm>
            <a:off x="167500" y="3276925"/>
            <a:ext cx="6031519" cy="1749327"/>
            <a:chOff x="2551706" y="3897258"/>
            <a:chExt cx="1480200" cy="1494002"/>
          </a:xfrm>
        </p:grpSpPr>
        <p:sp>
          <p:nvSpPr>
            <p:cNvPr id="179" name="Google Shape;179;p26"/>
            <p:cNvSpPr txBox="1"/>
            <p:nvPr/>
          </p:nvSpPr>
          <p:spPr>
            <a:xfrm>
              <a:off x="2551706" y="4168459"/>
              <a:ext cx="1480200" cy="12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✔️ 수도권과 광역시 중심에 높은 버거지수</a:t>
              </a:r>
              <a:endParaRPr sz="1300">
                <a:solidFill>
                  <a:schemeClr val="lt1"/>
                </a:solidFill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Char char="-"/>
              </a:pPr>
              <a:r>
                <a:rPr lang="en" sz="1300">
                  <a:solidFill>
                    <a:schemeClr val="lt1"/>
                  </a:solidFill>
                </a:rPr>
                <a:t>버거지수의 분모에 해당하는 롯데리아는 전국적으로 분포 </a:t>
              </a:r>
              <a:br>
                <a:rPr lang="en" sz="1300">
                  <a:solidFill>
                    <a:schemeClr val="lt1"/>
                  </a:solidFill>
                </a:rPr>
              </a:br>
              <a:r>
                <a:rPr lang="en" sz="1300">
                  <a:solidFill>
                    <a:schemeClr val="lt1"/>
                  </a:solidFill>
                </a:rPr>
                <a:t>- 매장수가 다른 브랜드에 비해 월등히 많음</a:t>
              </a:r>
              <a:endParaRPr sz="1300">
                <a:solidFill>
                  <a:schemeClr val="lt1"/>
                </a:solidFill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Char char="-"/>
              </a:pPr>
              <a:r>
                <a:rPr lang="en" sz="1300">
                  <a:solidFill>
                    <a:schemeClr val="lt1"/>
                  </a:solidFill>
                </a:rPr>
                <a:t>버거지수의 분자에 해당하는 BKM(버거킹+KFC+맥도날드)는 수도권과 광역시에 집중적으로 분포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✔️ 버거지수가 인구밀도와의 상관관계를 가진다.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2551706" y="3897258"/>
              <a:ext cx="14802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2015년도의 분석 결과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950" l="0" r="0" t="0"/>
          <a:stretch/>
        </p:blipFill>
        <p:spPr>
          <a:xfrm>
            <a:off x="228600" y="5150"/>
            <a:ext cx="1994375" cy="31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970" y="20513"/>
            <a:ext cx="3950705" cy="31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00" y="172638"/>
            <a:ext cx="27813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50" y="228317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537400" y="1970650"/>
            <a:ext cx="5562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2. 데이터 수집 및 전처리 과정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1045497" y="28468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149" y="28468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3061" r="13061" t="0"/>
          <a:stretch/>
        </p:blipFill>
        <p:spPr>
          <a:xfrm>
            <a:off x="4874994" y="2846875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8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2502" r="12495" t="0"/>
          <a:stretch/>
        </p:blipFill>
        <p:spPr>
          <a:xfrm>
            <a:off x="6751654" y="28468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8" name="Google Shape;198;p28"/>
          <p:cNvGrpSpPr/>
          <p:nvPr/>
        </p:nvGrpSpPr>
        <p:grpSpPr>
          <a:xfrm>
            <a:off x="1045600" y="4301120"/>
            <a:ext cx="1375029" cy="544208"/>
            <a:chOff x="3779894" y="3327771"/>
            <a:chExt cx="1584317" cy="673609"/>
          </a:xfrm>
        </p:grpSpPr>
        <p:sp>
          <p:nvSpPr>
            <p:cNvPr id="199" name="Google Shape;199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7"/>
                </a:rPr>
                <a:t>롯데리아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3779894" y="3646480"/>
              <a:ext cx="15843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sz="1200">
                  <a:solidFill>
                    <a:srgbClr val="FDDD06"/>
                  </a:solidFill>
                </a:rPr>
                <a:t>공식 홈페이지</a:t>
              </a:r>
              <a:endParaRPr b="1" sz="1200">
                <a:solidFill>
                  <a:srgbClr val="FDDD06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sz="1200">
                  <a:solidFill>
                    <a:srgbClr val="FDDD06"/>
                  </a:solidFill>
                </a:rPr>
                <a:t>네이버 검색</a:t>
              </a:r>
              <a:endParaRPr b="1" sz="12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2891900" y="4301120"/>
            <a:ext cx="1375014" cy="459109"/>
            <a:chOff x="3779911" y="3327771"/>
            <a:chExt cx="1584300" cy="568275"/>
          </a:xfrm>
        </p:grpSpPr>
        <p:sp>
          <p:nvSpPr>
            <p:cNvPr id="202" name="Google Shape;202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>
                  <a:solidFill>
                    <a:srgbClr val="3F3F3F"/>
                  </a:solidFill>
                </a:rPr>
                <a:t> </a:t>
              </a:r>
              <a:r>
                <a:rPr b="1" lang="en" u="sng">
                  <a:solidFill>
                    <a:schemeClr val="hlink"/>
                  </a:solidFill>
                  <a:hlinkClick r:id="rId8"/>
                </a:rPr>
                <a:t>맥도날드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8"/>
          <p:cNvGrpSpPr/>
          <p:nvPr/>
        </p:nvGrpSpPr>
        <p:grpSpPr>
          <a:xfrm>
            <a:off x="4844449" y="4301120"/>
            <a:ext cx="1375014" cy="459109"/>
            <a:chOff x="3779911" y="3327771"/>
            <a:chExt cx="1584300" cy="568275"/>
          </a:xfrm>
        </p:grpSpPr>
        <p:sp>
          <p:nvSpPr>
            <p:cNvPr id="205" name="Google Shape;205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9"/>
                </a:rPr>
                <a:t>버거킹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28"/>
          <p:cNvGrpSpPr/>
          <p:nvPr/>
        </p:nvGrpSpPr>
        <p:grpSpPr>
          <a:xfrm>
            <a:off x="6720799" y="4301120"/>
            <a:ext cx="1375014" cy="459109"/>
            <a:chOff x="3779911" y="3327771"/>
            <a:chExt cx="1584300" cy="568275"/>
          </a:xfrm>
        </p:grpSpPr>
        <p:sp>
          <p:nvSpPr>
            <p:cNvPr id="208" name="Google Shape;208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10"/>
                </a:rPr>
                <a:t>KFC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8"/>
          <p:cNvSpPr/>
          <p:nvPr/>
        </p:nvSpPr>
        <p:spPr>
          <a:xfrm rot="-1455715">
            <a:off x="7668473" y="1062910"/>
            <a:ext cx="260668" cy="459052"/>
          </a:xfrm>
          <a:custGeom>
            <a:rect b="b" l="l" r="r" t="t"/>
            <a:pathLst>
              <a:path extrusionOk="0" h="30466" w="17949">
                <a:moveTo>
                  <a:pt x="10907" y="0"/>
                </a:moveTo>
                <a:cubicBezTo>
                  <a:pt x="15069" y="2082"/>
                  <a:pt x="19611" y="8371"/>
                  <a:pt x="17301" y="12412"/>
                </a:cubicBezTo>
                <a:cubicBezTo>
                  <a:pt x="15541" y="15491"/>
                  <a:pt x="4946" y="16958"/>
                  <a:pt x="6770" y="13917"/>
                </a:cubicBezTo>
                <a:cubicBezTo>
                  <a:pt x="7286" y="13057"/>
                  <a:pt x="8800" y="13699"/>
                  <a:pt x="9779" y="13917"/>
                </a:cubicBezTo>
                <a:cubicBezTo>
                  <a:pt x="16034" y="15307"/>
                  <a:pt x="6216" y="28912"/>
                  <a:pt x="0" y="3046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11" name="Google Shape;211;p28"/>
          <p:cNvSpPr txBox="1"/>
          <p:nvPr/>
        </p:nvSpPr>
        <p:spPr>
          <a:xfrm>
            <a:off x="37588" y="906013"/>
            <a:ext cx="9066000" cy="18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DDD06"/>
                </a:highlight>
              </a:rPr>
              <a:t>✔️ Selenium, BeautifulSoup을 활용하여 데이터 수집</a:t>
            </a:r>
            <a:endParaRPr sz="1300">
              <a:solidFill>
                <a:srgbClr val="000000"/>
              </a:solidFill>
              <a:highlight>
                <a:srgbClr val="FDDD06"/>
              </a:highlight>
            </a:endParaRPr>
          </a:p>
          <a:p>
            <a:pPr indent="457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DDD06"/>
                </a:highlight>
              </a:rPr>
              <a:t>✔️ 공식 홈페이지에 나와있는 지점명과 주소를 수집</a:t>
            </a:r>
            <a:endParaRPr sz="1300">
              <a:solidFill>
                <a:srgbClr val="000000"/>
              </a:solidFill>
              <a:highlight>
                <a:srgbClr val="FDDD06"/>
              </a:highlight>
            </a:endParaRPr>
          </a:p>
          <a:p>
            <a:pPr indent="0" lvl="0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</a:rPr>
              <a:t>- 수집데이터 예시) 버거킹 지점명, 주소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highlight>
                <a:srgbClr val="FDDD06"/>
              </a:highlight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02595" y="1792255"/>
            <a:ext cx="3872399" cy="86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1</a:t>
            </a:r>
            <a:r>
              <a:rPr lang="en" sz="3000">
                <a:solidFill>
                  <a:schemeClr val="lt1"/>
                </a:solidFill>
              </a:rPr>
              <a:t>. 수집 데이터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075" y="1585400"/>
            <a:ext cx="3702599" cy="8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075" y="2818688"/>
            <a:ext cx="1806800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5075" y="3858150"/>
            <a:ext cx="1918666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3750" y="3858150"/>
            <a:ext cx="2069354" cy="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9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2. 활용 데이터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23" name="Google Shape;223;p29"/>
          <p:cNvSpPr txBox="1"/>
          <p:nvPr/>
        </p:nvSpPr>
        <p:spPr>
          <a:xfrm>
            <a:off x="611675" y="968250"/>
            <a:ext cx="7128000" cy="3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highlight>
                  <a:srgbClr val="FDDD06"/>
                </a:highlight>
              </a:rPr>
              <a:t>✔️ 통계청 공공데이터</a:t>
            </a:r>
            <a:endParaRPr>
              <a:solidFill>
                <a:srgbClr val="000000"/>
              </a:solidFill>
              <a:highlight>
                <a:srgbClr val="FDDD06"/>
              </a:highlight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전국 16개 광역시도별  1인당 지역내총생산, 지역총소득, 개인소득 (2019년) </a:t>
            </a:r>
            <a:r>
              <a:rPr lang="en" u="sng">
                <a:solidFill>
                  <a:srgbClr val="FFFFFF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전국 16개 광역시도별 인구수, 인구밀도 (2020년) </a:t>
            </a:r>
            <a:r>
              <a:rPr lang="en" u="sng">
                <a:solidFill>
                  <a:srgbClr val="FFFFFF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- 전국 시군구별 인구수 (2019년) </a:t>
            </a:r>
            <a:r>
              <a:rPr lang="en" u="sng">
                <a:solidFill>
                  <a:srgbClr val="FFFFFF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r>
              <a:rPr lang="en">
                <a:solidFill>
                  <a:srgbClr val="FFFFFF"/>
                </a:solidFill>
              </a:rPr>
              <a:t> 		-  전국 시군구별 면적 (2019년) </a:t>
            </a:r>
            <a:r>
              <a:rPr lang="en" u="sng">
                <a:solidFill>
                  <a:srgbClr val="FFFFFF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rgbClr val="FFFFFF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30"/>
          <p:cNvGrpSpPr/>
          <p:nvPr/>
        </p:nvGrpSpPr>
        <p:grpSpPr>
          <a:xfrm>
            <a:off x="1467825" y="1827318"/>
            <a:ext cx="1454452" cy="1190822"/>
            <a:chOff x="1320920" y="2076977"/>
            <a:chExt cx="1184504" cy="941287"/>
          </a:xfrm>
        </p:grpSpPr>
        <p:sp>
          <p:nvSpPr>
            <p:cNvPr id="229" name="Google Shape;229;p30"/>
            <p:cNvSpPr/>
            <p:nvPr/>
          </p:nvSpPr>
          <p:spPr>
            <a:xfrm flipH="1" rot="10800000">
              <a:off x="1728724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0"/>
            <p:cNvSpPr/>
            <p:nvPr/>
          </p:nvSpPr>
          <p:spPr>
            <a:xfrm flipH="1" rot="10800000">
              <a:off x="1320920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 txBox="1"/>
            <p:nvPr/>
          </p:nvSpPr>
          <p:spPr>
            <a:xfrm>
              <a:off x="1331870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주소 분리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2" name="Google Shape;232;p30"/>
          <p:cNvGrpSpPr/>
          <p:nvPr/>
        </p:nvGrpSpPr>
        <p:grpSpPr>
          <a:xfrm>
            <a:off x="4204940" y="1827407"/>
            <a:ext cx="1532676" cy="1190822"/>
            <a:chOff x="3925692" y="2076977"/>
            <a:chExt cx="1161118" cy="941287"/>
          </a:xfrm>
        </p:grpSpPr>
        <p:sp>
          <p:nvSpPr>
            <p:cNvPr id="233" name="Google Shape;233;p30"/>
            <p:cNvSpPr/>
            <p:nvPr/>
          </p:nvSpPr>
          <p:spPr>
            <a:xfrm flipH="1" rot="10800000">
              <a:off x="4310110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0"/>
            <p:cNvSpPr/>
            <p:nvPr/>
          </p:nvSpPr>
          <p:spPr>
            <a:xfrm flipH="1" rot="10800000">
              <a:off x="3925692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0"/>
            <p:cNvSpPr txBox="1"/>
            <p:nvPr/>
          </p:nvSpPr>
          <p:spPr>
            <a:xfrm>
              <a:off x="3936642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브랜드별 DF 합치기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30"/>
          <p:cNvGrpSpPr/>
          <p:nvPr/>
        </p:nvGrpSpPr>
        <p:grpSpPr>
          <a:xfrm>
            <a:off x="2730335" y="2763243"/>
            <a:ext cx="1605455" cy="1190789"/>
            <a:chOff x="2560581" y="2763080"/>
            <a:chExt cx="1235536" cy="933001"/>
          </a:xfrm>
        </p:grpSpPr>
        <p:sp>
          <p:nvSpPr>
            <p:cNvPr id="237" name="Google Shape;237;p30"/>
            <p:cNvSpPr/>
            <p:nvPr/>
          </p:nvSpPr>
          <p:spPr>
            <a:xfrm>
              <a:off x="3019417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2650281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 txBox="1"/>
            <p:nvPr/>
          </p:nvSpPr>
          <p:spPr>
            <a:xfrm>
              <a:off x="2560581" y="3091881"/>
              <a:ext cx="101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행정구</a:t>
              </a:r>
              <a:r>
                <a:rPr b="1" lang="en" sz="1500">
                  <a:solidFill>
                    <a:srgbClr val="3F3F3F"/>
                  </a:solidFill>
                </a:rPr>
                <a:t>역명</a:t>
              </a:r>
              <a:endParaRPr b="1" sz="1500">
                <a:solidFill>
                  <a:srgbClr val="3F3F3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통일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40" name="Google Shape;240;p30"/>
          <p:cNvGrpSpPr/>
          <p:nvPr/>
        </p:nvGrpSpPr>
        <p:grpSpPr>
          <a:xfrm>
            <a:off x="5673542" y="2762993"/>
            <a:ext cx="1454481" cy="1190789"/>
            <a:chOff x="5228079" y="2763080"/>
            <a:chExt cx="1149424" cy="933001"/>
          </a:xfrm>
        </p:grpSpPr>
        <p:sp>
          <p:nvSpPr>
            <p:cNvPr id="241" name="Google Shape;241;p30"/>
            <p:cNvSpPr/>
            <p:nvPr/>
          </p:nvSpPr>
          <p:spPr>
            <a:xfrm>
              <a:off x="5600803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5228079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0"/>
            <p:cNvSpPr txBox="1"/>
            <p:nvPr/>
          </p:nvSpPr>
          <p:spPr>
            <a:xfrm>
              <a:off x="5239029" y="3091881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시군구/</a:t>
              </a:r>
              <a:endParaRPr b="1" sz="1500">
                <a:solidFill>
                  <a:srgbClr val="3F3F3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브랜드별 매장수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4" name="Google Shape;24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" y="1086087"/>
            <a:ext cx="2822303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24" y="4035325"/>
            <a:ext cx="2998650" cy="632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0"/>
          <p:cNvSpPr txBox="1"/>
          <p:nvPr/>
        </p:nvSpPr>
        <p:spPr>
          <a:xfrm>
            <a:off x="198600" y="4667825"/>
            <a:ext cx="44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서울특별시', '부산광역시', '대구광역시', '인천광역시', '광주광역시', '대전광역시', '울산광역시', '경기도', '강원도', '충청북도', '충청남도', '전라북도', '전라남도', '경상북도', '경상남도', '제주특별자치도'로 통일</a:t>
            </a:r>
            <a:endParaRPr sz="800"/>
          </a:p>
        </p:txBody>
      </p:sp>
      <p:pic>
        <p:nvPicPr>
          <p:cNvPr id="247" name="Google Shape;247;p30"/>
          <p:cNvPicPr preferRelativeResize="0"/>
          <p:nvPr/>
        </p:nvPicPr>
        <p:blipFill rotWithShape="1">
          <a:blip r:embed="rId5">
            <a:alphaModFix/>
          </a:blip>
          <a:srcRect b="0" l="0" r="0" t="7054"/>
          <a:stretch/>
        </p:blipFill>
        <p:spPr>
          <a:xfrm>
            <a:off x="5194900" y="4039875"/>
            <a:ext cx="2012075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0"/>
          <p:cNvSpPr txBox="1"/>
          <p:nvPr/>
        </p:nvSpPr>
        <p:spPr>
          <a:xfrm>
            <a:off x="4172513" y="981750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1</a:t>
            </a:r>
            <a:endParaRPr/>
          </a:p>
        </p:txBody>
      </p:sp>
      <p:sp>
        <p:nvSpPr>
          <p:cNvPr id="249" name="Google Shape;249;p30"/>
          <p:cNvSpPr/>
          <p:nvPr/>
        </p:nvSpPr>
        <p:spPr>
          <a:xfrm rot="-5400000">
            <a:off x="4529525" y="1548850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0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</a:t>
            </a:r>
            <a:r>
              <a:rPr lang="en" sz="3000">
                <a:solidFill>
                  <a:schemeClr val="lt1"/>
                </a:solidFill>
              </a:rPr>
              <a:t>. 전처</a:t>
            </a:r>
            <a:r>
              <a:rPr lang="en" sz="3000">
                <a:solidFill>
                  <a:schemeClr val="lt1"/>
                </a:solidFill>
              </a:rPr>
              <a:t>리 과정 (1)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51" name="Google Shape;25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125" y="273625"/>
            <a:ext cx="3443698" cy="18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Custom 2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